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64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86" d="100"/>
          <a:sy n="86" d="100"/>
        </p:scale>
        <p:origin x="47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48FF0-4780-4B76-88A0-3E871741E4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87E07C-F033-4877-B2A9-93EE8A340C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85F99F-4304-46DC-BE49-51D38A72A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58EAE-7DD8-4A47-9596-65A694FBE154}" type="datetimeFigureOut">
              <a:rPr lang="en-GB" smtClean="0"/>
              <a:t>21/10/2021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25FC92-74A9-4BDE-947C-38AC983E8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BB6B2-6039-4331-A414-89FB27C36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5487-A018-4A5B-A752-42426B9170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827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7BCAA-93A8-4BF3-84B4-1DB3CEF8E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E0FE82-9464-44B9-BA89-16A3CDBB11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9B5854-9AE6-4538-A7E4-DF1478CAA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58EAE-7DD8-4A47-9596-65A694FBE154}" type="datetimeFigureOut">
              <a:rPr lang="en-GB" smtClean="0"/>
              <a:t>21/10/2021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7C7865-8E0A-4987-94F6-4C59FB6DC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744E36-6CE1-41E9-BA3D-42E4FD47F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5487-A018-4A5B-A752-42426B9170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0891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99723-B236-4AAE-AA11-FD64C4AFF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B180D9-4746-4E39-BF75-0A8073F161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827B79-1E76-4EFA-9A8C-29F3569F1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58EAE-7DD8-4A47-9596-65A694FBE154}" type="datetimeFigureOut">
              <a:rPr lang="en-GB" smtClean="0"/>
              <a:t>21/10/2021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294D8E-3A99-41BB-AA2C-B25EF7512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DF6F6E-DE43-4D68-8C13-0670D7A91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5487-A018-4A5B-A752-42426B9170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201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C4443-DAFC-4F8D-AE8E-33DC4651F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4A2DAF-5F59-4384-B045-00A276C47C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67208D-030E-4D94-8DEA-2639360E67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747C76-05E9-496C-B1BC-975DA74A8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58EAE-7DD8-4A47-9596-65A694FBE154}" type="datetimeFigureOut">
              <a:rPr lang="en-GB" smtClean="0"/>
              <a:t>21/10/2021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91F770-49FE-4BA1-872D-E5265066B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1C3221-6A79-4CF3-8AD2-579AC4F9C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5487-A018-4A5B-A752-42426B9170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0487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AAFF1-187D-48AF-A7EE-E86B58C62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32FA6D-0E1E-4945-9810-38668CC700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8751E5-E214-4F9D-A7AD-8C7A7BFB5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0F52C6E-D68A-4360-8A98-3D25CA044A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A5E199-B5C6-4603-A9F5-B930F1A037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4737975-3FEB-45C1-B1B8-5625ED6B3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58EAE-7DD8-4A47-9596-65A694FBE154}" type="datetimeFigureOut">
              <a:rPr lang="en-GB" smtClean="0"/>
              <a:t>21/10/2021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3EE0E97-E21D-4883-BB11-B1CB7D294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0562464-96A8-4CE7-9C48-3FD9F2514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5487-A018-4A5B-A752-42426B9170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0431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A0F95-9CAD-4B75-A6DB-31888E46A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5FEC94-D51C-4C14-9953-5C04D19A7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58EAE-7DD8-4A47-9596-65A694FBE154}" type="datetimeFigureOut">
              <a:rPr lang="en-GB" smtClean="0"/>
              <a:t>21/10/2021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951CA6-AD46-4D2B-B7E0-EF5369090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B97889-498C-4CDB-8DD0-492B9E06C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5487-A018-4A5B-A752-42426B9170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8644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89E3B2F-4C8A-41B2-A3F3-0A35EE2CA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58EAE-7DD8-4A47-9596-65A694FBE154}" type="datetimeFigureOut">
              <a:rPr lang="en-GB" smtClean="0"/>
              <a:t>21/10/2021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C695D34-C78C-489D-BC38-5FEBD0AEA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90E05-6331-4869-A2C4-D4372EBB2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5487-A018-4A5B-A752-42426B9170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9347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A2661-D9D8-4784-8D43-6BA467FA00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915544-CE8C-4EA0-AB89-67D368D43B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6C63EE-7891-43BA-8E7E-6B29216822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20E10E-2A66-4C87-9B3F-AAB18064B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58EAE-7DD8-4A47-9596-65A694FBE154}" type="datetimeFigureOut">
              <a:rPr lang="en-GB" smtClean="0"/>
              <a:t>21/10/2021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E8173B-7150-4EF9-B8EE-6CD98F975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C87B46-49CD-4C79-A85F-D7A5D7B21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5487-A018-4A5B-A752-42426B9170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5783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18CDA-8B8A-4761-83CD-B6FBDF080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91C2845-D8D6-4DFC-B375-DE8892CE98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B45387-1B6C-4B44-82FF-F8868CE17A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078895-9753-4DD7-A2BE-25D8405B1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58EAE-7DD8-4A47-9596-65A694FBE154}" type="datetimeFigureOut">
              <a:rPr lang="en-GB" smtClean="0"/>
              <a:t>21/10/2021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76C58E-FB0B-452E-A332-A5068E37C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87F907-8DCB-443A-BB3C-7D13892ED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5487-A018-4A5B-A752-42426B9170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0099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6F2FC-9FCD-40B4-A0CA-2C07C74D5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1376A7-87EC-4DA5-8D5E-F4661EE7F0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07900B-4879-4E8E-8469-5287385C53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58EAE-7DD8-4A47-9596-65A694FBE154}" type="datetimeFigureOut">
              <a:rPr lang="en-GB" smtClean="0"/>
              <a:t>21/10/2021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ADEB54-E453-4054-9FF7-9D1152F827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7A109C-7EF1-4476-A824-EA14FF5A8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5487-A018-4A5B-A752-42426B9170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6786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3166FD-6BD3-4950-8479-B6A1E831E1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86DF22-33B2-4663-AB54-36E2ADE2E5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976AE5-43D9-4716-9A77-A5211C1CA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58EAE-7DD8-4A47-9596-65A694FBE154}" type="datetimeFigureOut">
              <a:rPr lang="en-GB" smtClean="0"/>
              <a:t>21/10/2021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644F2B-8EE3-4F48-9491-31D93F0D8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199922-D774-4374-944F-F12E5D0A4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5487-A018-4A5B-A752-42426B9170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230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349F94-D080-4ADB-95CE-2D8260522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5A3B39-5B1F-41B7-8D37-F3BDFC18FE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9583E0-5F05-4A6C-96FE-F075F84BBE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E58EAE-7DD8-4A47-9596-65A694FBE154}" type="datetimeFigureOut">
              <a:rPr lang="en-GB" smtClean="0"/>
              <a:t>21/10/2021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5AF2C-5C43-4D3A-B80C-FE9477DB72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CF46A8-9611-4AD8-B36B-7740FE982E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6E5487-A018-4A5B-A752-42426B9170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2919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hyperlink" Target="https://pxhere.com/en/photo/814183" TargetMode="External"/><Relationship Id="rId7" Type="http://schemas.openxmlformats.org/officeDocument/2006/relationships/hyperlink" Target="https://www.publicdomainpictures.net/view-image.php?image=112706&amp;picture=bee-hive-a" TargetMode="External"/><Relationship Id="rId12" Type="http://schemas.openxmlformats.org/officeDocument/2006/relationships/hyperlink" Target="https://creativecommons.org/licenses/by-nc-nd/3.0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11" Type="http://schemas.openxmlformats.org/officeDocument/2006/relationships/hyperlink" Target="https://pixabay.com/en/hive-beehive-honey-bee-honeybee-2286117/" TargetMode="External"/><Relationship Id="rId5" Type="http://schemas.openxmlformats.org/officeDocument/2006/relationships/hyperlink" Target="http://thehoneybeeconservancy.org/beevillage/" TargetMode="External"/><Relationship Id="rId10" Type="http://schemas.openxmlformats.org/officeDocument/2006/relationships/image" Target="../media/image5.jpg"/><Relationship Id="rId4" Type="http://schemas.openxmlformats.org/officeDocument/2006/relationships/image" Target="../media/image2.jpg"/><Relationship Id="rId9" Type="http://schemas.openxmlformats.org/officeDocument/2006/relationships/hyperlink" Target="https://pixabay.com/en/beekeeper-frame-beehive-beekeeping-682944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8E51E-B791-41A0-A203-466FCF270D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28368" y="4522156"/>
            <a:ext cx="4937937" cy="1363215"/>
          </a:xfrm>
        </p:spPr>
        <p:txBody>
          <a:bodyPr anchor="t">
            <a:normAutofit/>
          </a:bodyPr>
          <a:lstStyle/>
          <a:p>
            <a:pPr algn="l"/>
            <a:r>
              <a:rPr lang="en-GB" sz="4400" b="1"/>
              <a:t>Module 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8A6198-336D-4569-9909-4391B737F8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28370" y="3945418"/>
            <a:ext cx="4937936" cy="576738"/>
          </a:xfrm>
        </p:spPr>
        <p:txBody>
          <a:bodyPr anchor="b">
            <a:normAutofit/>
          </a:bodyPr>
          <a:lstStyle/>
          <a:p>
            <a:pPr algn="l"/>
            <a:r>
              <a:rPr lang="en-GB" sz="2000" b="1"/>
              <a:t>Session 7</a:t>
            </a: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F6E384F5-137A-40B1-97F0-694CC6ECD5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122218"/>
            <a:ext cx="3730752" cy="4735782"/>
          </a:xfrm>
          <a:custGeom>
            <a:avLst/>
            <a:gdLst>
              <a:gd name="connsiteX0" fmla="*/ 640080 w 3730752"/>
              <a:gd name="connsiteY0" fmla="*/ 0 h 4735782"/>
              <a:gd name="connsiteX1" fmla="*/ 3730752 w 3730752"/>
              <a:gd name="connsiteY1" fmla="*/ 3090672 h 4735782"/>
              <a:gd name="connsiteX2" fmla="*/ 3357725 w 3730752"/>
              <a:gd name="connsiteY2" fmla="*/ 4563870 h 4735782"/>
              <a:gd name="connsiteX3" fmla="*/ 3253285 w 3730752"/>
              <a:gd name="connsiteY3" fmla="*/ 4735782 h 4735782"/>
              <a:gd name="connsiteX4" fmla="*/ 0 w 3730752"/>
              <a:gd name="connsiteY4" fmla="*/ 4735782 h 4735782"/>
              <a:gd name="connsiteX5" fmla="*/ 0 w 3730752"/>
              <a:gd name="connsiteY5" fmla="*/ 67215 h 4735782"/>
              <a:gd name="connsiteX6" fmla="*/ 17202 w 3730752"/>
              <a:gd name="connsiteY6" fmla="*/ 62792 h 4735782"/>
              <a:gd name="connsiteX7" fmla="*/ 640080 w 3730752"/>
              <a:gd name="connsiteY7" fmla="*/ 0 h 4735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30752" h="4735782">
                <a:moveTo>
                  <a:pt x="640080" y="0"/>
                </a:moveTo>
                <a:cubicBezTo>
                  <a:pt x="2347011" y="0"/>
                  <a:pt x="3730752" y="1383741"/>
                  <a:pt x="3730752" y="3090672"/>
                </a:cubicBezTo>
                <a:cubicBezTo>
                  <a:pt x="3730752" y="3624088"/>
                  <a:pt x="3595621" y="4125943"/>
                  <a:pt x="3357725" y="4563870"/>
                </a:cubicBezTo>
                <a:lnTo>
                  <a:pt x="3253285" y="4735782"/>
                </a:lnTo>
                <a:lnTo>
                  <a:pt x="0" y="4735782"/>
                </a:lnTo>
                <a:lnTo>
                  <a:pt x="0" y="67215"/>
                </a:lnTo>
                <a:lnTo>
                  <a:pt x="17202" y="62792"/>
                </a:lnTo>
                <a:cubicBezTo>
                  <a:pt x="218397" y="21621"/>
                  <a:pt x="426714" y="0"/>
                  <a:pt x="64008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9DBC4630-03DA-474F-BBCB-BA3AE6B317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1982" y="-4332"/>
            <a:ext cx="4242816" cy="2454158"/>
          </a:xfrm>
          <a:custGeom>
            <a:avLst/>
            <a:gdLst>
              <a:gd name="connsiteX0" fmla="*/ 28633 w 4242816"/>
              <a:gd name="connsiteY0" fmla="*/ 0 h 2454158"/>
              <a:gd name="connsiteX1" fmla="*/ 4214183 w 4242816"/>
              <a:gd name="connsiteY1" fmla="*/ 0 h 2454158"/>
              <a:gd name="connsiteX2" fmla="*/ 4231864 w 4242816"/>
              <a:gd name="connsiteY2" fmla="*/ 115848 h 2454158"/>
              <a:gd name="connsiteX3" fmla="*/ 4242816 w 4242816"/>
              <a:gd name="connsiteY3" fmla="*/ 332750 h 2454158"/>
              <a:gd name="connsiteX4" fmla="*/ 2121408 w 4242816"/>
              <a:gd name="connsiteY4" fmla="*/ 2454158 h 2454158"/>
              <a:gd name="connsiteX5" fmla="*/ 0 w 4242816"/>
              <a:gd name="connsiteY5" fmla="*/ 332750 h 2454158"/>
              <a:gd name="connsiteX6" fmla="*/ 10953 w 4242816"/>
              <a:gd name="connsiteY6" fmla="*/ 115848 h 2454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42816" h="2454158">
                <a:moveTo>
                  <a:pt x="28633" y="0"/>
                </a:moveTo>
                <a:lnTo>
                  <a:pt x="4214183" y="0"/>
                </a:lnTo>
                <a:lnTo>
                  <a:pt x="4231864" y="115848"/>
                </a:lnTo>
                <a:cubicBezTo>
                  <a:pt x="4239106" y="187164"/>
                  <a:pt x="4242816" y="259524"/>
                  <a:pt x="4242816" y="332750"/>
                </a:cubicBezTo>
                <a:cubicBezTo>
                  <a:pt x="4242816" y="1504371"/>
                  <a:pt x="3293029" y="2454158"/>
                  <a:pt x="2121408" y="2454158"/>
                </a:cubicBezTo>
                <a:cubicBezTo>
                  <a:pt x="949787" y="2454158"/>
                  <a:pt x="0" y="1504371"/>
                  <a:pt x="0" y="332750"/>
                </a:cubicBezTo>
                <a:cubicBezTo>
                  <a:pt x="0" y="259524"/>
                  <a:pt x="3710" y="187164"/>
                  <a:pt x="10953" y="115848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6" name="Picture 35" descr="A picture containing snow, outdoor, tree, surrounded&#10;&#10;Description automatically generated">
            <a:extLst>
              <a:ext uri="{FF2B5EF4-FFF2-40B4-BE49-F238E27FC236}">
                <a16:creationId xmlns:a16="http://schemas.microsoft.com/office/drawing/2014/main" id="{E38CE244-0237-4240-A516-193D4A7072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5816" r="-1" b="6377"/>
          <a:stretch/>
        </p:blipFill>
        <p:spPr>
          <a:xfrm>
            <a:off x="1246573" y="10"/>
            <a:ext cx="3913632" cy="2285224"/>
          </a:xfrm>
          <a:custGeom>
            <a:avLst/>
            <a:gdLst/>
            <a:ahLst/>
            <a:cxnLst/>
            <a:rect l="l" t="t" r="r" b="b"/>
            <a:pathLst>
              <a:path w="3913632" h="2285234">
                <a:moveTo>
                  <a:pt x="29691" y="0"/>
                </a:moveTo>
                <a:lnTo>
                  <a:pt x="3883942" y="0"/>
                </a:lnTo>
                <a:lnTo>
                  <a:pt x="3903529" y="128345"/>
                </a:lnTo>
                <a:cubicBezTo>
                  <a:pt x="3910210" y="194127"/>
                  <a:pt x="3913632" y="260873"/>
                  <a:pt x="3913632" y="328418"/>
                </a:cubicBezTo>
                <a:cubicBezTo>
                  <a:pt x="3913632" y="1409138"/>
                  <a:pt x="3037536" y="2285234"/>
                  <a:pt x="1956816" y="2285234"/>
                </a:cubicBezTo>
                <a:cubicBezTo>
                  <a:pt x="876096" y="2285234"/>
                  <a:pt x="0" y="1409138"/>
                  <a:pt x="0" y="328418"/>
                </a:cubicBezTo>
                <a:cubicBezTo>
                  <a:pt x="0" y="260873"/>
                  <a:pt x="3422" y="194127"/>
                  <a:pt x="10103" y="128345"/>
                </a:cubicBezTo>
                <a:close/>
              </a:path>
            </a:pathLst>
          </a:custGeom>
        </p:spPr>
      </p:pic>
      <p:pic>
        <p:nvPicPr>
          <p:cNvPr id="25" name="Picture 24" descr="A picture containing text, outdoor, house&#10;&#10;Description automatically generated">
            <a:extLst>
              <a:ext uri="{FF2B5EF4-FFF2-40B4-BE49-F238E27FC236}">
                <a16:creationId xmlns:a16="http://schemas.microsoft.com/office/drawing/2014/main" id="{CB88F11D-5F13-4768-8C83-B13D7912129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16806" r="24689" b="-1"/>
          <a:stretch/>
        </p:blipFill>
        <p:spPr>
          <a:xfrm>
            <a:off x="20" y="2288331"/>
            <a:ext cx="3564618" cy="4569668"/>
          </a:xfrm>
          <a:custGeom>
            <a:avLst/>
            <a:gdLst/>
            <a:ahLst/>
            <a:cxnLst/>
            <a:rect l="l" t="t" r="r" b="b"/>
            <a:pathLst>
              <a:path w="3564638" h="4569668">
                <a:moveTo>
                  <a:pt x="640080" y="0"/>
                </a:moveTo>
                <a:cubicBezTo>
                  <a:pt x="2255269" y="0"/>
                  <a:pt x="3564638" y="1309369"/>
                  <a:pt x="3564638" y="2924558"/>
                </a:cubicBezTo>
                <a:cubicBezTo>
                  <a:pt x="3564638" y="3530254"/>
                  <a:pt x="3380508" y="4092944"/>
                  <a:pt x="3065170" y="4559707"/>
                </a:cubicBezTo>
                <a:lnTo>
                  <a:pt x="3057720" y="4569668"/>
                </a:lnTo>
                <a:lnTo>
                  <a:pt x="0" y="4569668"/>
                </a:lnTo>
                <a:lnTo>
                  <a:pt x="0" y="72448"/>
                </a:lnTo>
                <a:lnTo>
                  <a:pt x="50679" y="59417"/>
                </a:lnTo>
                <a:cubicBezTo>
                  <a:pt x="241061" y="20459"/>
                  <a:pt x="438181" y="0"/>
                  <a:pt x="640080" y="0"/>
                </a:cubicBezTo>
                <a:close/>
              </a:path>
            </a:pathLst>
          </a:custGeom>
        </p:spPr>
      </p:pic>
      <p:sp>
        <p:nvSpPr>
          <p:cNvPr id="46" name="Oval 45">
            <a:extLst>
              <a:ext uri="{FF2B5EF4-FFF2-40B4-BE49-F238E27FC236}">
                <a16:creationId xmlns:a16="http://schemas.microsoft.com/office/drawing/2014/main" id="{78418A25-6EAC-4140-BFE6-284E1925B5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60967" y="561316"/>
            <a:ext cx="3182112" cy="3182112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 descr="A picture containing outdoor, old, dirty&#10;&#10;Description automatically generated">
            <a:extLst>
              <a:ext uri="{FF2B5EF4-FFF2-40B4-BE49-F238E27FC236}">
                <a16:creationId xmlns:a16="http://schemas.microsoft.com/office/drawing/2014/main" id="{1B234803-5A54-4521-AB48-2DE5F088713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rcRect l="9909" r="23842" b="2"/>
          <a:stretch/>
        </p:blipFill>
        <p:spPr>
          <a:xfrm>
            <a:off x="5525559" y="725908"/>
            <a:ext cx="2852928" cy="2852928"/>
          </a:xfrm>
          <a:custGeom>
            <a:avLst/>
            <a:gdLst/>
            <a:ahLst/>
            <a:cxnLst/>
            <a:rect l="l" t="t" r="r" b="b"/>
            <a:pathLst>
              <a:path w="2852928" h="2852928">
                <a:moveTo>
                  <a:pt x="1426464" y="0"/>
                </a:moveTo>
                <a:cubicBezTo>
                  <a:pt x="2214278" y="0"/>
                  <a:pt x="2852928" y="638650"/>
                  <a:pt x="2852928" y="1426464"/>
                </a:cubicBezTo>
                <a:cubicBezTo>
                  <a:pt x="2852928" y="2214278"/>
                  <a:pt x="2214278" y="2852928"/>
                  <a:pt x="1426464" y="2852928"/>
                </a:cubicBezTo>
                <a:cubicBezTo>
                  <a:pt x="638650" y="2852928"/>
                  <a:pt x="0" y="2214278"/>
                  <a:pt x="0" y="1426464"/>
                </a:cubicBezTo>
                <a:cubicBezTo>
                  <a:pt x="0" y="638650"/>
                  <a:pt x="638650" y="0"/>
                  <a:pt x="1426464" y="0"/>
                </a:cubicBezTo>
                <a:close/>
              </a:path>
            </a:pathLst>
          </a:custGeom>
        </p:spPr>
      </p:pic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6B9D64DB-4D5C-4A91-B45F-F301E3174F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52568" y="-4332"/>
            <a:ext cx="3439432" cy="3550083"/>
          </a:xfrm>
          <a:custGeom>
            <a:avLst/>
            <a:gdLst>
              <a:gd name="connsiteX0" fmla="*/ 115336 w 3439432"/>
              <a:gd name="connsiteY0" fmla="*/ 0 h 3550083"/>
              <a:gd name="connsiteX1" fmla="*/ 3439432 w 3439432"/>
              <a:gd name="connsiteY1" fmla="*/ 0 h 3550083"/>
              <a:gd name="connsiteX2" fmla="*/ 3439432 w 3439432"/>
              <a:gd name="connsiteY2" fmla="*/ 3462762 h 3550083"/>
              <a:gd name="connsiteX3" fmla="*/ 3318024 w 3439432"/>
              <a:gd name="connsiteY3" fmla="*/ 3493980 h 3550083"/>
              <a:gd name="connsiteX4" fmla="*/ 2761488 w 3439432"/>
              <a:gd name="connsiteY4" fmla="*/ 3550083 h 3550083"/>
              <a:gd name="connsiteX5" fmla="*/ 0 w 3439432"/>
              <a:gd name="connsiteY5" fmla="*/ 788595 h 3550083"/>
              <a:gd name="connsiteX6" fmla="*/ 70713 w 3439432"/>
              <a:gd name="connsiteY6" fmla="*/ 164949 h 3550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39432" h="3550083">
                <a:moveTo>
                  <a:pt x="115336" y="0"/>
                </a:moveTo>
                <a:lnTo>
                  <a:pt x="3439432" y="0"/>
                </a:lnTo>
                <a:lnTo>
                  <a:pt x="3439432" y="3462762"/>
                </a:lnTo>
                <a:lnTo>
                  <a:pt x="3318024" y="3493980"/>
                </a:lnTo>
                <a:cubicBezTo>
                  <a:pt x="3138258" y="3530765"/>
                  <a:pt x="2952129" y="3550083"/>
                  <a:pt x="2761488" y="3550083"/>
                </a:cubicBezTo>
                <a:cubicBezTo>
                  <a:pt x="1236360" y="3550083"/>
                  <a:pt x="0" y="2313723"/>
                  <a:pt x="0" y="788595"/>
                </a:cubicBezTo>
                <a:cubicBezTo>
                  <a:pt x="0" y="574124"/>
                  <a:pt x="24450" y="365364"/>
                  <a:pt x="70713" y="164949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picture containing tree, outdoor, person&#10;&#10;Description automatically generated">
            <a:extLst>
              <a:ext uri="{FF2B5EF4-FFF2-40B4-BE49-F238E27FC236}">
                <a16:creationId xmlns:a16="http://schemas.microsoft.com/office/drawing/2014/main" id="{07EAB5C8-07E3-4B9B-ADDA-304AEA2432AC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rcRect r="35673" b="-3"/>
          <a:stretch/>
        </p:blipFill>
        <p:spPr>
          <a:xfrm>
            <a:off x="8918761" y="-4331"/>
            <a:ext cx="3273238" cy="3383891"/>
          </a:xfrm>
          <a:custGeom>
            <a:avLst/>
            <a:gdLst/>
            <a:ahLst/>
            <a:cxnLst/>
            <a:rect l="l" t="t" r="r" b="b"/>
            <a:pathLst>
              <a:path w="3273238" h="3383891">
                <a:moveTo>
                  <a:pt x="122841" y="0"/>
                </a:moveTo>
                <a:lnTo>
                  <a:pt x="3273238" y="0"/>
                </a:lnTo>
                <a:lnTo>
                  <a:pt x="3273238" y="3291335"/>
                </a:lnTo>
                <a:lnTo>
                  <a:pt x="3118338" y="3331164"/>
                </a:lnTo>
                <a:cubicBezTo>
                  <a:pt x="2949390" y="3365736"/>
                  <a:pt x="2774463" y="3383891"/>
                  <a:pt x="2595295" y="3383891"/>
                </a:cubicBezTo>
                <a:cubicBezTo>
                  <a:pt x="1161953" y="3383891"/>
                  <a:pt x="0" y="2221938"/>
                  <a:pt x="0" y="788596"/>
                </a:cubicBezTo>
                <a:cubicBezTo>
                  <a:pt x="0" y="519845"/>
                  <a:pt x="40850" y="260634"/>
                  <a:pt x="116679" y="16835"/>
                </a:cubicBezTo>
                <a:close/>
              </a:path>
            </a:pathLst>
          </a:custGeom>
        </p:spPr>
      </p:pic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CB14CE1B-4BC5-4EF2-BE3D-05E4F580B3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99331" y="3907418"/>
            <a:ext cx="2992669" cy="2950582"/>
          </a:xfrm>
          <a:custGeom>
            <a:avLst/>
            <a:gdLst>
              <a:gd name="connsiteX0" fmla="*/ 2052140 w 2992669"/>
              <a:gd name="connsiteY0" fmla="*/ 0 h 2950582"/>
              <a:gd name="connsiteX1" fmla="*/ 2850926 w 2992669"/>
              <a:gd name="connsiteY1" fmla="*/ 161267 h 2950582"/>
              <a:gd name="connsiteX2" fmla="*/ 2992669 w 2992669"/>
              <a:gd name="connsiteY2" fmla="*/ 229549 h 2950582"/>
              <a:gd name="connsiteX3" fmla="*/ 2992669 w 2992669"/>
              <a:gd name="connsiteY3" fmla="*/ 2950582 h 2950582"/>
              <a:gd name="connsiteX4" fmla="*/ 209274 w 2992669"/>
              <a:gd name="connsiteY4" fmla="*/ 2950582 h 2950582"/>
              <a:gd name="connsiteX5" fmla="*/ 161267 w 2992669"/>
              <a:gd name="connsiteY5" fmla="*/ 2850926 h 2950582"/>
              <a:gd name="connsiteX6" fmla="*/ 0 w 2992669"/>
              <a:gd name="connsiteY6" fmla="*/ 2052140 h 2950582"/>
              <a:gd name="connsiteX7" fmla="*/ 2052140 w 2992669"/>
              <a:gd name="connsiteY7" fmla="*/ 0 h 2950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92669" h="2950582">
                <a:moveTo>
                  <a:pt x="2052140" y="0"/>
                </a:moveTo>
                <a:cubicBezTo>
                  <a:pt x="2335482" y="0"/>
                  <a:pt x="2605411" y="57424"/>
                  <a:pt x="2850926" y="161267"/>
                </a:cubicBezTo>
                <a:lnTo>
                  <a:pt x="2992669" y="229549"/>
                </a:lnTo>
                <a:lnTo>
                  <a:pt x="2992669" y="2950582"/>
                </a:lnTo>
                <a:lnTo>
                  <a:pt x="209274" y="2950582"/>
                </a:lnTo>
                <a:lnTo>
                  <a:pt x="161267" y="2850926"/>
                </a:lnTo>
                <a:cubicBezTo>
                  <a:pt x="57423" y="2605411"/>
                  <a:pt x="0" y="2335482"/>
                  <a:pt x="0" y="2052140"/>
                </a:cubicBezTo>
                <a:cubicBezTo>
                  <a:pt x="0" y="918774"/>
                  <a:pt x="918774" y="0"/>
                  <a:pt x="205214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Picture 11" descr="A group of wooden drawers&#10;&#10;Description automatically generated with low confidence">
            <a:extLst>
              <a:ext uri="{FF2B5EF4-FFF2-40B4-BE49-F238E27FC236}">
                <a16:creationId xmlns:a16="http://schemas.microsoft.com/office/drawing/2014/main" id="{4FF2381C-0FF9-4729-9A08-7A68A56CD00D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1"/>
              </a:ext>
            </a:extLst>
          </a:blip>
          <a:srcRect l="20618" r="22281" b="-2"/>
          <a:stretch/>
        </p:blipFill>
        <p:spPr>
          <a:xfrm>
            <a:off x="9363236" y="4071322"/>
            <a:ext cx="2828765" cy="2786678"/>
          </a:xfrm>
          <a:custGeom>
            <a:avLst/>
            <a:gdLst/>
            <a:ahLst/>
            <a:cxnLst/>
            <a:rect l="l" t="t" r="r" b="b"/>
            <a:pathLst>
              <a:path w="2828765" h="2786678">
                <a:moveTo>
                  <a:pt x="1888236" y="0"/>
                </a:moveTo>
                <a:cubicBezTo>
                  <a:pt x="2214125" y="0"/>
                  <a:pt x="2520731" y="82558"/>
                  <a:pt x="2788281" y="227900"/>
                </a:cubicBezTo>
                <a:lnTo>
                  <a:pt x="2828765" y="252495"/>
                </a:lnTo>
                <a:lnTo>
                  <a:pt x="2828765" y="2786678"/>
                </a:lnTo>
                <a:lnTo>
                  <a:pt x="227128" y="2786678"/>
                </a:lnTo>
                <a:lnTo>
                  <a:pt x="148387" y="2623223"/>
                </a:lnTo>
                <a:cubicBezTo>
                  <a:pt x="52837" y="2397318"/>
                  <a:pt x="0" y="2148947"/>
                  <a:pt x="0" y="1888236"/>
                </a:cubicBezTo>
                <a:cubicBezTo>
                  <a:pt x="0" y="845392"/>
                  <a:pt x="845392" y="0"/>
                  <a:pt x="1888236" y="0"/>
                </a:cubicBezTo>
                <a:close/>
              </a:path>
            </a:pathLst>
          </a:cu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C08B432F-2A08-46ED-99D8-80224DCF0C03}"/>
              </a:ext>
            </a:extLst>
          </p:cNvPr>
          <p:cNvSpPr txBox="1"/>
          <p:nvPr/>
        </p:nvSpPr>
        <p:spPr>
          <a:xfrm>
            <a:off x="9732673" y="6657945"/>
            <a:ext cx="2459327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GB" sz="700">
                <a:solidFill>
                  <a:srgbClr val="FFFFFF"/>
                </a:solidFill>
                <a:hlinkClick r:id="rId5" tooltip="http://thehoneybeeconservancy.org/beevillage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GB" sz="700">
                <a:solidFill>
                  <a:srgbClr val="FFFFFF"/>
                </a:solidFill>
              </a:rPr>
              <a:t> by Unknown Author is licensed under </a:t>
            </a:r>
            <a:r>
              <a:rPr lang="en-GB" sz="700">
                <a:solidFill>
                  <a:srgbClr val="FFFFFF"/>
                </a:solidFill>
                <a:hlinkClick r:id="rId12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en-GB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34207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3479D-E19A-4C94-AC44-F9118A7D3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Revision 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21FD08-5D38-4CD1-9E6A-D3F281B9ED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GB" dirty="0"/>
              <a:t>Honey absorbs water from the atmosphere. What is this reaction called?</a:t>
            </a:r>
          </a:p>
          <a:p>
            <a:pPr marL="514350" indent="-514350">
              <a:buAutoNum type="arabicPeriod"/>
            </a:pPr>
            <a:r>
              <a:rPr lang="en-GB" dirty="0"/>
              <a:t>What type of extractor is used for Ling heather?</a:t>
            </a:r>
          </a:p>
          <a:p>
            <a:pPr marL="514350" indent="-514350">
              <a:buAutoNum type="arabicPeriod"/>
            </a:pPr>
            <a:r>
              <a:rPr lang="en-GB" dirty="0"/>
              <a:t>How many ovaries does an apple flower have?</a:t>
            </a:r>
          </a:p>
          <a:p>
            <a:pPr marL="514350" indent="-514350">
              <a:buAutoNum type="arabicPeriod"/>
            </a:pPr>
            <a:r>
              <a:rPr lang="en-GB" dirty="0"/>
              <a:t>Name a factor that can affect nectar secretion  in a plant?</a:t>
            </a:r>
          </a:p>
          <a:p>
            <a:pPr marL="514350" indent="-514350">
              <a:buAutoNum type="arabicPeriod"/>
            </a:pPr>
            <a:r>
              <a:rPr lang="en-GB" dirty="0"/>
              <a:t>Name two contaminants that might be found in  a sample of honeydew  not found in blossom honey.</a:t>
            </a:r>
          </a:p>
          <a:p>
            <a:pPr marL="514350" indent="-514350">
              <a:buAutoNum type="arabicPeriod"/>
            </a:pPr>
            <a:r>
              <a:rPr lang="en-GB" dirty="0"/>
              <a:t>What is the </a:t>
            </a:r>
            <a:r>
              <a:rPr lang="en-GB" dirty="0" err="1"/>
              <a:t>latin</a:t>
            </a:r>
            <a:r>
              <a:rPr lang="en-GB" dirty="0"/>
              <a:t> name for </a:t>
            </a:r>
            <a:r>
              <a:rPr lang="en-GB" dirty="0" err="1"/>
              <a:t>Osr</a:t>
            </a:r>
            <a:r>
              <a:rPr lang="en-GB" dirty="0"/>
              <a:t>?</a:t>
            </a:r>
          </a:p>
          <a:p>
            <a:pPr marL="0" indent="0">
              <a:buNone/>
            </a:pPr>
            <a:endParaRPr lang="en-GB" dirty="0"/>
          </a:p>
          <a:p>
            <a:pPr marL="514350" indent="-514350">
              <a:buAutoNum type="arabicPeriod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63147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9D01505-9C77-483B-A7AA-E84CBF2BD701}"/>
              </a:ext>
            </a:extLst>
          </p:cNvPr>
          <p:cNvSpPr txBox="1"/>
          <p:nvPr/>
        </p:nvSpPr>
        <p:spPr>
          <a:xfrm>
            <a:off x="674701" y="710213"/>
            <a:ext cx="10809375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 7. Why does OSR crystallise so quickly?</a:t>
            </a:r>
          </a:p>
          <a:p>
            <a:endParaRPr lang="en-GB" sz="2400" dirty="0"/>
          </a:p>
          <a:p>
            <a:r>
              <a:rPr lang="en-GB" sz="2400" dirty="0"/>
              <a:t>8. What is the maximum permitted percentage of water in heather </a:t>
            </a:r>
            <a:r>
              <a:rPr lang="en-GB" sz="2400" dirty="0" err="1"/>
              <a:t>honeyfor</a:t>
            </a:r>
            <a:r>
              <a:rPr lang="en-GB" sz="2400" dirty="0"/>
              <a:t> retail in the UK?</a:t>
            </a:r>
          </a:p>
          <a:p>
            <a:endParaRPr lang="en-GB" sz="2400" dirty="0"/>
          </a:p>
          <a:p>
            <a:r>
              <a:rPr lang="en-GB" sz="2400" dirty="0"/>
              <a:t>9.Give one disadvantage of using a tangential honey extractor.</a:t>
            </a:r>
          </a:p>
          <a:p>
            <a:endParaRPr lang="en-GB" sz="2400" dirty="0"/>
          </a:p>
          <a:p>
            <a:r>
              <a:rPr lang="en-GB" sz="2400" dirty="0"/>
              <a:t>10. What is an entomophilous plant or flower?</a:t>
            </a:r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pPr marL="457200" indent="-457200">
              <a:buAutoNum type="arabicPeriod"/>
            </a:pPr>
            <a:r>
              <a:rPr lang="en-GB" sz="2400" dirty="0"/>
              <a:t>Draw and label a flower diagram with  8 labels.</a:t>
            </a:r>
          </a:p>
          <a:p>
            <a:pPr marL="457200" indent="-457200">
              <a:buAutoNum type="arabicPeriod"/>
            </a:pPr>
            <a:r>
              <a:rPr lang="en-GB" sz="2400" dirty="0"/>
              <a:t>List  6 things affecting nectar secretion.</a:t>
            </a:r>
          </a:p>
          <a:p>
            <a:endParaRPr lang="en-GB" sz="2400" dirty="0"/>
          </a:p>
          <a:p>
            <a:endParaRPr lang="en-GB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F4A2DE1-B396-49E3-880B-CB5717D448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1" y="3791409"/>
            <a:ext cx="924232" cy="128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6742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70C44-3276-4A41-97B7-9CC5F48D2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2.6 The storage of honey including the underlying  principles of storage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7988A2-A577-4A13-BBBD-2063532EBD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Buckets must be food grade plastic</a:t>
            </a:r>
          </a:p>
          <a:p>
            <a:endParaRPr lang="en-GB" sz="3200" dirty="0"/>
          </a:p>
          <a:p>
            <a:r>
              <a:rPr lang="en-GB" sz="3200" dirty="0"/>
              <a:t>Granulate at different rates according to its sugar content</a:t>
            </a:r>
          </a:p>
          <a:p>
            <a:endParaRPr lang="en-GB" sz="3200" dirty="0"/>
          </a:p>
          <a:p>
            <a:r>
              <a:rPr lang="en-GB" sz="3200" dirty="0"/>
              <a:t>Ferments if stored at 20-30˚</a:t>
            </a:r>
          </a:p>
        </p:txBody>
      </p:sp>
    </p:spTree>
    <p:extLst>
      <p:ext uri="{BB962C8B-B14F-4D97-AF65-F5344CB8AC3E}">
        <p14:creationId xmlns:p14="http://schemas.microsoft.com/office/powerpoint/2010/main" val="9034855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7A0FA49-65F3-497F-A941-81136A059C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4124088"/>
              </p:ext>
            </p:extLst>
          </p:nvPr>
        </p:nvGraphicFramePr>
        <p:xfrm>
          <a:off x="1038686" y="294968"/>
          <a:ext cx="9507987" cy="64724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06674">
                  <a:extLst>
                    <a:ext uri="{9D8B030D-6E8A-4147-A177-3AD203B41FA5}">
                      <a16:colId xmlns:a16="http://schemas.microsoft.com/office/drawing/2014/main" val="2008077630"/>
                    </a:ext>
                  </a:extLst>
                </a:gridCol>
                <a:gridCol w="2699761">
                  <a:extLst>
                    <a:ext uri="{9D8B030D-6E8A-4147-A177-3AD203B41FA5}">
                      <a16:colId xmlns:a16="http://schemas.microsoft.com/office/drawing/2014/main" val="2704537976"/>
                    </a:ext>
                  </a:extLst>
                </a:gridCol>
                <a:gridCol w="2700776">
                  <a:extLst>
                    <a:ext uri="{9D8B030D-6E8A-4147-A177-3AD203B41FA5}">
                      <a16:colId xmlns:a16="http://schemas.microsoft.com/office/drawing/2014/main" val="2458619500"/>
                    </a:ext>
                  </a:extLst>
                </a:gridCol>
                <a:gridCol w="2700776">
                  <a:extLst>
                    <a:ext uri="{9D8B030D-6E8A-4147-A177-3AD203B41FA5}">
                      <a16:colId xmlns:a16="http://schemas.microsoft.com/office/drawing/2014/main" val="1000555125"/>
                    </a:ext>
                  </a:extLst>
                </a:gridCol>
              </a:tblGrid>
              <a:tr h="1048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</a:rPr>
                        <a:t>Solid stored honey for jars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05" marR="387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dirty="0">
                          <a:effectLst/>
                        </a:rPr>
                        <a:t>120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05" marR="3870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dirty="0">
                          <a:effectLst/>
                        </a:rPr>
                        <a:t>49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05" marR="3870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dirty="0">
                          <a:effectLst/>
                        </a:rPr>
                        <a:t>24hrs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05" marR="38705" marT="0" marB="0"/>
                </a:tc>
                <a:extLst>
                  <a:ext uri="{0D108BD9-81ED-4DB2-BD59-A6C34878D82A}">
                    <a16:rowId xmlns:a16="http://schemas.microsoft.com/office/drawing/2014/main" val="2428390673"/>
                  </a:ext>
                </a:extLst>
              </a:tr>
              <a:tr h="1048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dirty="0">
                          <a:effectLst/>
                        </a:rPr>
                        <a:t>Blending two types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05" marR="387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</a:rPr>
                        <a:t>100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05" marR="3870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</a:rPr>
                        <a:t>38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05" marR="3870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dirty="0">
                          <a:effectLst/>
                        </a:rPr>
                        <a:t>Until uniform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dirty="0">
                          <a:effectLst/>
                        </a:rPr>
                        <a:t>temp.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05" marR="38705" marT="0" marB="0"/>
                </a:tc>
                <a:extLst>
                  <a:ext uri="{0D108BD9-81ED-4DB2-BD59-A6C34878D82A}">
                    <a16:rowId xmlns:a16="http://schemas.microsoft.com/office/drawing/2014/main" val="239619436"/>
                  </a:ext>
                </a:extLst>
              </a:tr>
              <a:tr h="1048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</a:rPr>
                        <a:t>Warming granulated for soft set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05" marR="387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</a:rPr>
                        <a:t>90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05" marR="387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</a:rPr>
                        <a:t>32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05" marR="3870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dirty="0">
                          <a:effectLst/>
                        </a:rPr>
                        <a:t>2-3 days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05" marR="38705" marT="0" marB="0"/>
                </a:tc>
                <a:extLst>
                  <a:ext uri="{0D108BD9-81ED-4DB2-BD59-A6C34878D82A}">
                    <a16:rowId xmlns:a16="http://schemas.microsoft.com/office/drawing/2014/main" val="891708292"/>
                  </a:ext>
                </a:extLst>
              </a:tr>
              <a:tr h="1048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</a:rPr>
                        <a:t>Removing from comb granulated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05" marR="387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</a:rPr>
                        <a:t>125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05" marR="387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</a:rPr>
                        <a:t>52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05" marR="387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dirty="0">
                          <a:effectLst/>
                        </a:rPr>
                        <a:t>Until removed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05" marR="38705" marT="0" marB="0"/>
                </a:tc>
                <a:extLst>
                  <a:ext uri="{0D108BD9-81ED-4DB2-BD59-A6C34878D82A}">
                    <a16:rowId xmlns:a16="http://schemas.microsoft.com/office/drawing/2014/main" val="2563266193"/>
                  </a:ext>
                </a:extLst>
              </a:tr>
              <a:tr h="1048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</a:rPr>
                        <a:t>Heather honey for filtration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05" marR="387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</a:rPr>
                        <a:t>120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05" marR="3870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</a:rPr>
                        <a:t>49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05" marR="3870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dirty="0">
                          <a:effectLst/>
                        </a:rPr>
                        <a:t>As required to reach uniform temp.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05" marR="38705" marT="0" marB="0"/>
                </a:tc>
                <a:extLst>
                  <a:ext uri="{0D108BD9-81ED-4DB2-BD59-A6C34878D82A}">
                    <a16:rowId xmlns:a16="http://schemas.microsoft.com/office/drawing/2014/main" val="1977111370"/>
                  </a:ext>
                </a:extLst>
              </a:tr>
              <a:tr h="1048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dirty="0">
                          <a:effectLst/>
                        </a:rPr>
                        <a:t>Liquefy course grained for seeding.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05" marR="387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</a:rPr>
                        <a:t>150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05" marR="3870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</a:rPr>
                        <a:t>66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05" marR="3870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dirty="0">
                          <a:effectLst/>
                        </a:rPr>
                        <a:t>Until liquid- watch closely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05" marR="38705" marT="0" marB="0"/>
                </a:tc>
                <a:extLst>
                  <a:ext uri="{0D108BD9-81ED-4DB2-BD59-A6C34878D82A}">
                    <a16:rowId xmlns:a16="http://schemas.microsoft.com/office/drawing/2014/main" val="11608108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05567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D239365-C823-40D9-AAB9-79504A00B3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9331466"/>
              </p:ext>
            </p:extLst>
          </p:nvPr>
        </p:nvGraphicFramePr>
        <p:xfrm>
          <a:off x="1819922" y="470517"/>
          <a:ext cx="7667613" cy="52521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06265">
                  <a:extLst>
                    <a:ext uri="{9D8B030D-6E8A-4147-A177-3AD203B41FA5}">
                      <a16:colId xmlns:a16="http://schemas.microsoft.com/office/drawing/2014/main" val="984749531"/>
                    </a:ext>
                  </a:extLst>
                </a:gridCol>
                <a:gridCol w="1919970">
                  <a:extLst>
                    <a:ext uri="{9D8B030D-6E8A-4147-A177-3AD203B41FA5}">
                      <a16:colId xmlns:a16="http://schemas.microsoft.com/office/drawing/2014/main" val="3325711772"/>
                    </a:ext>
                  </a:extLst>
                </a:gridCol>
                <a:gridCol w="3841378">
                  <a:extLst>
                    <a:ext uri="{9D8B030D-6E8A-4147-A177-3AD203B41FA5}">
                      <a16:colId xmlns:a16="http://schemas.microsoft.com/office/drawing/2014/main" val="48664666"/>
                    </a:ext>
                  </a:extLst>
                </a:gridCol>
              </a:tblGrid>
              <a:tr h="669370"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800" dirty="0">
                          <a:effectLst/>
                        </a:rPr>
                        <a:t>Time for 30mg/kg HMF to accumulate   (BBJ Aug 2012)</a:t>
                      </a:r>
                      <a:endParaRPr lang="en-GB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371246"/>
                  </a:ext>
                </a:extLst>
              </a:tr>
              <a:tr h="6693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800">
                          <a:effectLst/>
                        </a:rPr>
                        <a:t>30 ˚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800" dirty="0">
                          <a:effectLst/>
                        </a:rPr>
                        <a:t>100-300 days</a:t>
                      </a:r>
                      <a:endParaRPr lang="en-GB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800" dirty="0">
                          <a:effectLst/>
                        </a:rPr>
                        <a:t> Honey held at ambient 30˚C for 6mnths accumulates more HMF than that flash heated to 70˚C for 5mins and cooled</a:t>
                      </a:r>
                      <a:endParaRPr lang="en-GB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93868440"/>
                  </a:ext>
                </a:extLst>
              </a:tr>
              <a:tr h="6693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800" dirty="0">
                          <a:effectLst/>
                        </a:rPr>
                        <a:t>40 ˚</a:t>
                      </a:r>
                      <a:endParaRPr lang="en-GB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800" dirty="0">
                          <a:effectLst/>
                        </a:rPr>
                        <a:t>20-50 days</a:t>
                      </a:r>
                      <a:endParaRPr lang="en-GB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1601250"/>
                  </a:ext>
                </a:extLst>
              </a:tr>
              <a:tr h="6693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800">
                          <a:effectLst/>
                        </a:rPr>
                        <a:t>50 ˚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800" dirty="0">
                          <a:effectLst/>
                        </a:rPr>
                        <a:t>4-10 days</a:t>
                      </a:r>
                      <a:endParaRPr lang="en-GB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574622"/>
                  </a:ext>
                </a:extLst>
              </a:tr>
              <a:tr h="6693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800">
                          <a:effectLst/>
                        </a:rPr>
                        <a:t>60 ˚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800" dirty="0">
                          <a:effectLst/>
                        </a:rPr>
                        <a:t>1-2.5 days</a:t>
                      </a:r>
                      <a:endParaRPr lang="en-GB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244383"/>
                  </a:ext>
                </a:extLst>
              </a:tr>
              <a:tr h="6693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800">
                          <a:effectLst/>
                        </a:rPr>
                        <a:t>70 ˚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800" dirty="0">
                          <a:effectLst/>
                        </a:rPr>
                        <a:t>3-5 hours</a:t>
                      </a:r>
                      <a:endParaRPr lang="en-GB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5771834"/>
                  </a:ext>
                </a:extLst>
              </a:tr>
              <a:tr h="6693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800">
                          <a:effectLst/>
                        </a:rPr>
                        <a:t>80 ˚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800" dirty="0">
                          <a:effectLst/>
                        </a:rPr>
                        <a:t>≤ 2 hours</a:t>
                      </a:r>
                      <a:endParaRPr lang="en-GB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78990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43588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D4DFE-3C57-4434-A72B-D9063D1AF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2.7 </a:t>
            </a:r>
            <a:r>
              <a:rPr lang="en-GB" b="1" dirty="0"/>
              <a:t>The preparation and bottling of liquid honey including ling heather honey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2D25F-2F9C-46AA-8C6F-AEC67D1762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High fructose : glucose granulate slowly opposite </a:t>
            </a:r>
            <a:r>
              <a:rPr lang="en-GB" dirty="0" err="1"/>
              <a:t>eg</a:t>
            </a:r>
            <a:r>
              <a:rPr lang="en-GB" dirty="0"/>
              <a:t> rape faster</a:t>
            </a:r>
          </a:p>
          <a:p>
            <a:r>
              <a:rPr lang="en-GB" dirty="0"/>
              <a:t> High viscosity granulates slower</a:t>
            </a:r>
          </a:p>
          <a:p>
            <a:r>
              <a:rPr lang="en-GB" dirty="0"/>
              <a:t>Crystals form around nuclei – pollen/crystals/dust/ bee bits</a:t>
            </a:r>
          </a:p>
          <a:p>
            <a:r>
              <a:rPr lang="en-GB" dirty="0"/>
              <a:t>Speed of granulation influences crystal size.</a:t>
            </a:r>
          </a:p>
          <a:p>
            <a:r>
              <a:rPr lang="en-GB" dirty="0"/>
              <a:t>Heather honey has high protein and water content</a:t>
            </a:r>
          </a:p>
          <a:p>
            <a:r>
              <a:rPr lang="en-GB" dirty="0"/>
              <a:t>Overheating loses aroma and thixotropic  quality</a:t>
            </a:r>
          </a:p>
          <a:p>
            <a:r>
              <a:rPr lang="en-GB" dirty="0"/>
              <a:t>NB Erica is not thixotropic</a:t>
            </a:r>
          </a:p>
          <a:p>
            <a:r>
              <a:rPr lang="en-GB" dirty="0"/>
              <a:t>Microwaves 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09804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08189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570</TotalTime>
  <Words>406</Words>
  <Application>Microsoft Office PowerPoint</Application>
  <PresentationFormat>Widescreen</PresentationFormat>
  <Paragraphs>110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Module 2</vt:lpstr>
      <vt:lpstr>Revision !</vt:lpstr>
      <vt:lpstr>PowerPoint Presentation</vt:lpstr>
      <vt:lpstr>2.6 The storage of honey including the underlying  principles of storage</vt:lpstr>
      <vt:lpstr>PowerPoint Presentation</vt:lpstr>
      <vt:lpstr>PowerPoint Presentation</vt:lpstr>
      <vt:lpstr>2.7 The preparation and bottling of liquid honey including ling heather honey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2</dc:title>
  <dc:creator>Jane corcoran</dc:creator>
  <cp:lastModifiedBy>Jane corcoran</cp:lastModifiedBy>
  <cp:revision>3</cp:revision>
  <dcterms:created xsi:type="dcterms:W3CDTF">2021-10-20T14:21:44Z</dcterms:created>
  <dcterms:modified xsi:type="dcterms:W3CDTF">2021-10-21T20:08:33Z</dcterms:modified>
</cp:coreProperties>
</file>