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7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ctor fuller" userId="4e95b224626982e7" providerId="LiveId" clId="{AD2823F6-0C89-44AD-84BF-CC9F6508F059}"/>
    <pc:docChg chg="custSel modSld">
      <pc:chgData name="hector fuller" userId="4e95b224626982e7" providerId="LiveId" clId="{AD2823F6-0C89-44AD-84BF-CC9F6508F059}" dt="2021-12-04T10:38:04.724" v="382" actId="20577"/>
      <pc:docMkLst>
        <pc:docMk/>
      </pc:docMkLst>
      <pc:sldChg chg="modSp mod">
        <pc:chgData name="hector fuller" userId="4e95b224626982e7" providerId="LiveId" clId="{AD2823F6-0C89-44AD-84BF-CC9F6508F059}" dt="2021-12-04T10:18:54.059" v="3" actId="20577"/>
        <pc:sldMkLst>
          <pc:docMk/>
          <pc:sldMk cId="2952337831" sldId="259"/>
        </pc:sldMkLst>
        <pc:spChg chg="mod">
          <ac:chgData name="hector fuller" userId="4e95b224626982e7" providerId="LiveId" clId="{AD2823F6-0C89-44AD-84BF-CC9F6508F059}" dt="2021-12-04T10:18:54.059" v="3" actId="20577"/>
          <ac:spMkLst>
            <pc:docMk/>
            <pc:sldMk cId="2952337831" sldId="259"/>
            <ac:spMk id="3" creationId="{E28AAEEF-3047-4403-9660-EC37BAB884AC}"/>
          </ac:spMkLst>
        </pc:spChg>
      </pc:sldChg>
      <pc:sldChg chg="modSp mod">
        <pc:chgData name="hector fuller" userId="4e95b224626982e7" providerId="LiveId" clId="{AD2823F6-0C89-44AD-84BF-CC9F6508F059}" dt="2021-12-04T10:27:02.394" v="196" actId="20577"/>
        <pc:sldMkLst>
          <pc:docMk/>
          <pc:sldMk cId="1902676065" sldId="261"/>
        </pc:sldMkLst>
        <pc:spChg chg="mod">
          <ac:chgData name="hector fuller" userId="4e95b224626982e7" providerId="LiveId" clId="{AD2823F6-0C89-44AD-84BF-CC9F6508F059}" dt="2021-12-04T10:27:02.394" v="196" actId="20577"/>
          <ac:spMkLst>
            <pc:docMk/>
            <pc:sldMk cId="1902676065" sldId="261"/>
            <ac:spMk id="3" creationId="{B80C00AA-3673-424D-89CB-52FC1246F028}"/>
          </ac:spMkLst>
        </pc:spChg>
      </pc:sldChg>
      <pc:sldChg chg="modSp mod">
        <pc:chgData name="hector fuller" userId="4e95b224626982e7" providerId="LiveId" clId="{AD2823F6-0C89-44AD-84BF-CC9F6508F059}" dt="2021-12-04T10:32:21.428" v="307" actId="688"/>
        <pc:sldMkLst>
          <pc:docMk/>
          <pc:sldMk cId="1566124435" sldId="263"/>
        </pc:sldMkLst>
        <pc:spChg chg="mod">
          <ac:chgData name="hector fuller" userId="4e95b224626982e7" providerId="LiveId" clId="{AD2823F6-0C89-44AD-84BF-CC9F6508F059}" dt="2021-12-04T10:32:21.428" v="307" actId="688"/>
          <ac:spMkLst>
            <pc:docMk/>
            <pc:sldMk cId="1566124435" sldId="263"/>
            <ac:spMk id="3" creationId="{792077A1-0816-479B-BCE2-CB1E96DE50E5}"/>
          </ac:spMkLst>
        </pc:spChg>
      </pc:sldChg>
      <pc:sldChg chg="modSp mod">
        <pc:chgData name="hector fuller" userId="4e95b224626982e7" providerId="LiveId" clId="{AD2823F6-0C89-44AD-84BF-CC9F6508F059}" dt="2021-12-04T10:38:04.724" v="382" actId="20577"/>
        <pc:sldMkLst>
          <pc:docMk/>
          <pc:sldMk cId="3715714228" sldId="264"/>
        </pc:sldMkLst>
        <pc:spChg chg="mod">
          <ac:chgData name="hector fuller" userId="4e95b224626982e7" providerId="LiveId" clId="{AD2823F6-0C89-44AD-84BF-CC9F6508F059}" dt="2021-12-04T10:38:04.724" v="382" actId="20577"/>
          <ac:spMkLst>
            <pc:docMk/>
            <pc:sldMk cId="3715714228" sldId="264"/>
            <ac:spMk id="3" creationId="{75EC359F-9E5A-4CE4-91EF-07F25F603E7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0ED8-8E19-4988-AAD8-DCC4CCEF7B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F02FA9-F568-411A-A1B7-AA562E3BB4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D3D137-2506-46D1-81AB-23BA1DF4BC43}"/>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5" name="Footer Placeholder 4">
            <a:extLst>
              <a:ext uri="{FF2B5EF4-FFF2-40B4-BE49-F238E27FC236}">
                <a16:creationId xmlns:a16="http://schemas.microsoft.com/office/drawing/2014/main" id="{9EF79CBD-88E0-4D88-948F-53BA892828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5AA13D-C9B2-4A9E-84C3-17105034C395}"/>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200050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BE3C-CCA4-460A-B0D7-A9AD521CA7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CAA1C8-BC68-4AC0-B20A-259E80EC70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28520B-9215-492D-81E8-135AE460BABF}"/>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5" name="Footer Placeholder 4">
            <a:extLst>
              <a:ext uri="{FF2B5EF4-FFF2-40B4-BE49-F238E27FC236}">
                <a16:creationId xmlns:a16="http://schemas.microsoft.com/office/drawing/2014/main" id="{49C44971-1B48-40D0-B113-AE213EFA04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F1B462-A5F1-4FAC-AAE4-2DD7CD819454}"/>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42497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2AA9-D93C-49D0-A097-06C46B00D1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CD8C722-67BB-4A41-A8EC-5BE5CD8BB0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84A800-24B5-4573-9CF0-93C92A61188C}"/>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5" name="Footer Placeholder 4">
            <a:extLst>
              <a:ext uri="{FF2B5EF4-FFF2-40B4-BE49-F238E27FC236}">
                <a16:creationId xmlns:a16="http://schemas.microsoft.com/office/drawing/2014/main" id="{4E94D2B1-4692-4332-9919-B148905D6E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016FAF-1F23-4DB1-A656-8C4EB8C3B135}"/>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1571510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653D-CC23-4A2B-A6A4-494CDAC5FD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29036D-3FD4-4310-91FD-03648F4EC7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F30FF4C-F308-4AD9-BAA9-DA5AB65214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429A22-A931-489C-AC5D-086DE69FC3F2}"/>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6" name="Footer Placeholder 5">
            <a:extLst>
              <a:ext uri="{FF2B5EF4-FFF2-40B4-BE49-F238E27FC236}">
                <a16:creationId xmlns:a16="http://schemas.microsoft.com/office/drawing/2014/main" id="{F09BD5AD-9EA3-4973-8D96-7621F4DB9A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654BB3-D101-4BDC-BC40-3D01E16BE366}"/>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98037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9D7D-BA76-44AE-8688-B8E6FAEE909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6D23FF-A5E8-4622-BF03-FD0DFCE17C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B119FE-2D12-4F99-87F1-397A17ADD0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987343-B9C1-41A8-8770-268D5C6F00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D54F2E-60DE-4A7B-AE9D-3BE53844AD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CCA4819-C6F2-48C5-A63A-7BCFE02E7352}"/>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8" name="Footer Placeholder 7">
            <a:extLst>
              <a:ext uri="{FF2B5EF4-FFF2-40B4-BE49-F238E27FC236}">
                <a16:creationId xmlns:a16="http://schemas.microsoft.com/office/drawing/2014/main" id="{E0B52720-EF39-41B1-B42B-E3799B58766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B7EEB8A-79F8-41E8-81A5-51FC565FAE06}"/>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3769296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1F383-AE41-49EE-849A-7BF5A448AE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FA8E742-0C92-450B-AFD0-33D12CA31927}"/>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4" name="Footer Placeholder 3">
            <a:extLst>
              <a:ext uri="{FF2B5EF4-FFF2-40B4-BE49-F238E27FC236}">
                <a16:creationId xmlns:a16="http://schemas.microsoft.com/office/drawing/2014/main" id="{6961146F-83ED-4B53-AB51-5EEC45E5BCD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7BFC25-B6EA-493B-962B-3D358651F155}"/>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8685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75232E-6103-4FC4-B268-E94673B2E8E0}"/>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3" name="Footer Placeholder 2">
            <a:extLst>
              <a:ext uri="{FF2B5EF4-FFF2-40B4-BE49-F238E27FC236}">
                <a16:creationId xmlns:a16="http://schemas.microsoft.com/office/drawing/2014/main" id="{23A1F1D2-473D-4867-80C0-039CB27E66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096402-0CEB-4D5F-874F-A34DBD6D4D1A}"/>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2151857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05D2-EBAD-4436-B6A0-E40D97F1A3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2283B5A-2434-400E-BBC8-743C69B6B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5386F04-785A-4770-B4B2-70CAA084A5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6369E2-17A2-4DE0-BD88-B7B9E720D4CB}"/>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6" name="Footer Placeholder 5">
            <a:extLst>
              <a:ext uri="{FF2B5EF4-FFF2-40B4-BE49-F238E27FC236}">
                <a16:creationId xmlns:a16="http://schemas.microsoft.com/office/drawing/2014/main" id="{9F7A7870-840E-430F-887C-01E89F22B1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DB4796-778F-4B2A-B414-948BCDDBB823}"/>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65285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3019-86DD-4A78-9EF7-81DDAF3637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7C56657-84C5-4DF4-8E0B-2B2B9D84AD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AE5AB-FF08-4D93-85FB-48C2B36609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6A814A-C04E-4BEA-819F-A1EE732581F6}"/>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6" name="Footer Placeholder 5">
            <a:extLst>
              <a:ext uri="{FF2B5EF4-FFF2-40B4-BE49-F238E27FC236}">
                <a16:creationId xmlns:a16="http://schemas.microsoft.com/office/drawing/2014/main" id="{A61E0CBB-D0F7-48F9-ACAD-F4B1929518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F3AB91-AB19-4763-8DAE-5051D56A288D}"/>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682118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135FA-FB49-475B-9EB4-A59FBEEB18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F3C4E-264E-4328-83BC-0DFB5E518A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55C0FA-70EE-495E-B7DE-89AAA465C8FF}"/>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5" name="Footer Placeholder 4">
            <a:extLst>
              <a:ext uri="{FF2B5EF4-FFF2-40B4-BE49-F238E27FC236}">
                <a16:creationId xmlns:a16="http://schemas.microsoft.com/office/drawing/2014/main" id="{607C2AD0-57C2-4542-8EA2-34C5377A79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F2947F-0CC3-42DB-8A63-DB8B0F4A2030}"/>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1223476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AAD0B1-894C-49D5-99CC-CE48F2A516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8AD2F0-3AF4-449F-A643-90B23E6960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DE86BB-03F9-46AF-B331-40B09FA9E694}"/>
              </a:ext>
            </a:extLst>
          </p:cNvPr>
          <p:cNvSpPr>
            <a:spLocks noGrp="1"/>
          </p:cNvSpPr>
          <p:nvPr>
            <p:ph type="dt" sz="half" idx="10"/>
          </p:nvPr>
        </p:nvSpPr>
        <p:spPr/>
        <p:txBody>
          <a:bodyPr/>
          <a:lstStyle/>
          <a:p>
            <a:fld id="{F0905BD2-8979-4602-A29C-7B621145852A}" type="datetimeFigureOut">
              <a:rPr lang="en-GB" smtClean="0"/>
              <a:t>04/12/2021</a:t>
            </a:fld>
            <a:endParaRPr lang="en-GB"/>
          </a:p>
        </p:txBody>
      </p:sp>
      <p:sp>
        <p:nvSpPr>
          <p:cNvPr id="5" name="Footer Placeholder 4">
            <a:extLst>
              <a:ext uri="{FF2B5EF4-FFF2-40B4-BE49-F238E27FC236}">
                <a16:creationId xmlns:a16="http://schemas.microsoft.com/office/drawing/2014/main" id="{314B33DD-66E2-4E44-BE14-5C604266B5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839402-4237-4A0A-B3A5-574474136A47}"/>
              </a:ext>
            </a:extLst>
          </p:cNvPr>
          <p:cNvSpPr>
            <a:spLocks noGrp="1"/>
          </p:cNvSpPr>
          <p:nvPr>
            <p:ph type="sldNum" sz="quarter" idx="12"/>
          </p:nvPr>
        </p:nvSpPr>
        <p:spPr/>
        <p:txBody>
          <a:bodyPr/>
          <a:lstStyle/>
          <a:p>
            <a:fld id="{EBE0E9C9-625A-4E81-8391-6580D8B662C1}" type="slidenum">
              <a:rPr lang="en-GB" smtClean="0"/>
              <a:t>‹#›</a:t>
            </a:fld>
            <a:endParaRPr lang="en-GB"/>
          </a:p>
        </p:txBody>
      </p:sp>
    </p:spTree>
    <p:extLst>
      <p:ext uri="{BB962C8B-B14F-4D97-AF65-F5344CB8AC3E}">
        <p14:creationId xmlns:p14="http://schemas.microsoft.com/office/powerpoint/2010/main" val="2439805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CB8D2C-4CE0-45A3-8B84-4DB71F24A0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A6A87D-B35F-42A6-AB17-CE5421E80C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BC2001-260D-4BA9-B2A8-8D0753C8BD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05BD2-8979-4602-A29C-7B621145852A}" type="datetimeFigureOut">
              <a:rPr lang="en-GB" smtClean="0"/>
              <a:t>04/12/2021</a:t>
            </a:fld>
            <a:endParaRPr lang="en-GB"/>
          </a:p>
        </p:txBody>
      </p:sp>
      <p:sp>
        <p:nvSpPr>
          <p:cNvPr id="5" name="Footer Placeholder 4">
            <a:extLst>
              <a:ext uri="{FF2B5EF4-FFF2-40B4-BE49-F238E27FC236}">
                <a16:creationId xmlns:a16="http://schemas.microsoft.com/office/drawing/2014/main" id="{EEA3A36C-2800-4077-B061-79569B9533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BDFFDF2-D291-4482-BBB0-1D9CCFE716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E0E9C9-625A-4E81-8391-6580D8B662C1}" type="slidenum">
              <a:rPr lang="en-GB" smtClean="0"/>
              <a:t>‹#›</a:t>
            </a:fld>
            <a:endParaRPr lang="en-GB"/>
          </a:p>
        </p:txBody>
      </p:sp>
    </p:spTree>
    <p:extLst>
      <p:ext uri="{BB962C8B-B14F-4D97-AF65-F5344CB8AC3E}">
        <p14:creationId xmlns:p14="http://schemas.microsoft.com/office/powerpoint/2010/main" val="2975178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863E59-D6AD-466D-8DE0-31BDAE72904C}"/>
              </a:ext>
            </a:extLst>
          </p:cNvPr>
          <p:cNvSpPr>
            <a:spLocks noGrp="1"/>
          </p:cNvSpPr>
          <p:nvPr>
            <p:ph type="ctrTitle"/>
          </p:nvPr>
        </p:nvSpPr>
        <p:spPr>
          <a:xfrm>
            <a:off x="6538686" y="1361246"/>
            <a:ext cx="4818290" cy="2671936"/>
          </a:xfrm>
        </p:spPr>
        <p:txBody>
          <a:bodyPr>
            <a:normAutofit/>
          </a:bodyPr>
          <a:lstStyle/>
          <a:p>
            <a:pPr algn="r"/>
            <a:r>
              <a:rPr lang="en-GB" sz="6100">
                <a:solidFill>
                  <a:schemeClr val="bg1"/>
                </a:solidFill>
              </a:rPr>
              <a:t>Constituents and Properties of Beeswax </a:t>
            </a:r>
          </a:p>
        </p:txBody>
      </p:sp>
      <p:sp>
        <p:nvSpPr>
          <p:cNvPr id="3" name="Subtitle 2">
            <a:extLst>
              <a:ext uri="{FF2B5EF4-FFF2-40B4-BE49-F238E27FC236}">
                <a16:creationId xmlns:a16="http://schemas.microsoft.com/office/drawing/2014/main" id="{8475536E-9825-441A-82A1-8ECF114B3D86}"/>
              </a:ext>
            </a:extLst>
          </p:cNvPr>
          <p:cNvSpPr>
            <a:spLocks noGrp="1"/>
          </p:cNvSpPr>
          <p:nvPr>
            <p:ph type="subTitle" idx="1"/>
          </p:nvPr>
        </p:nvSpPr>
        <p:spPr>
          <a:xfrm>
            <a:off x="6535776" y="4414180"/>
            <a:ext cx="4821199" cy="884538"/>
          </a:xfrm>
        </p:spPr>
        <p:txBody>
          <a:bodyPr>
            <a:normAutofit/>
          </a:bodyPr>
          <a:lstStyle/>
          <a:p>
            <a:pPr algn="r"/>
            <a:endParaRPr lang="en-GB">
              <a:solidFill>
                <a:schemeClr val="bg1"/>
              </a:solidFill>
            </a:endParaRPr>
          </a:p>
        </p:txBody>
      </p:sp>
      <p:pic>
        <p:nvPicPr>
          <p:cNvPr id="1026" name="Picture 2" descr="Honey bee biology Inside the hive - Images | THE HONEYBEE PHOTOGRAPHER -  ERIC TOURNERET">
            <a:extLst>
              <a:ext uri="{FF2B5EF4-FFF2-40B4-BE49-F238E27FC236}">
                <a16:creationId xmlns:a16="http://schemas.microsoft.com/office/drawing/2014/main" id="{B20EC023-20A2-4191-A555-E17E6BF24E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14" r="8969"/>
          <a:stretch/>
        </p:blipFill>
        <p:spPr bwMode="auto">
          <a:xfrm>
            <a:off x="827088" y="1498600"/>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73" name="Freeform: Shape 72">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5240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ees working on a honeycomb">
            <a:extLst>
              <a:ext uri="{FF2B5EF4-FFF2-40B4-BE49-F238E27FC236}">
                <a16:creationId xmlns:a16="http://schemas.microsoft.com/office/drawing/2014/main" id="{5D2E6C35-95EF-41C5-99A6-9160A1FBC7DF}"/>
              </a:ext>
            </a:extLst>
          </p:cNvPr>
          <p:cNvPicPr>
            <a:picLocks noChangeAspect="1"/>
          </p:cNvPicPr>
          <p:nvPr/>
        </p:nvPicPr>
        <p:blipFill rotWithShape="1">
          <a:blip r:embed="rId2">
            <a:alphaModFix amt="35000"/>
          </a:blip>
          <a:srcRect b="22680"/>
          <a:stretch/>
        </p:blipFill>
        <p:spPr>
          <a:xfrm>
            <a:off x="20" y="1"/>
            <a:ext cx="12191980" cy="6857999"/>
          </a:xfrm>
          <a:prstGeom prst="rect">
            <a:avLst/>
          </a:prstGeom>
        </p:spPr>
      </p:pic>
      <p:sp>
        <p:nvSpPr>
          <p:cNvPr id="2" name="Title 1">
            <a:extLst>
              <a:ext uri="{FF2B5EF4-FFF2-40B4-BE49-F238E27FC236}">
                <a16:creationId xmlns:a16="http://schemas.microsoft.com/office/drawing/2014/main" id="{64BA1041-5FF9-4B88-9FF2-C731A4D2C94E}"/>
              </a:ext>
            </a:extLst>
          </p:cNvPr>
          <p:cNvSpPr>
            <a:spLocks noGrp="1"/>
          </p:cNvSpPr>
          <p:nvPr>
            <p:ph type="title"/>
          </p:nvPr>
        </p:nvSpPr>
        <p:spPr>
          <a:xfrm>
            <a:off x="838201" y="1065862"/>
            <a:ext cx="3313164" cy="4726276"/>
          </a:xfrm>
        </p:spPr>
        <p:txBody>
          <a:bodyPr>
            <a:normAutofit/>
          </a:bodyPr>
          <a:lstStyle/>
          <a:p>
            <a:pPr algn="r"/>
            <a:r>
              <a:rPr lang="en-GB" sz="4000">
                <a:solidFill>
                  <a:srgbClr val="FFFFFF"/>
                </a:solidFill>
              </a:rPr>
              <a:t>What is it ?</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C878A30-F05A-42D5-A1A6-B336A23ECA6E}"/>
              </a:ext>
            </a:extLst>
          </p:cNvPr>
          <p:cNvSpPr>
            <a:spLocks noGrp="1"/>
          </p:cNvSpPr>
          <p:nvPr>
            <p:ph idx="1"/>
          </p:nvPr>
        </p:nvSpPr>
        <p:spPr>
          <a:xfrm>
            <a:off x="5155379" y="1065862"/>
            <a:ext cx="5744685" cy="4726276"/>
          </a:xfrm>
        </p:spPr>
        <p:txBody>
          <a:bodyPr anchor="ctr">
            <a:normAutofit/>
          </a:bodyPr>
          <a:lstStyle/>
          <a:p>
            <a:r>
              <a:rPr lang="en-GB" sz="2000" dirty="0">
                <a:solidFill>
                  <a:srgbClr val="FFFFFF"/>
                </a:solidFill>
              </a:rPr>
              <a:t>All insects produce wax, it is part of the cuticle providing waterproofing to the insect. </a:t>
            </a:r>
          </a:p>
          <a:p>
            <a:r>
              <a:rPr lang="en-GB" sz="2000" dirty="0">
                <a:solidFill>
                  <a:srgbClr val="FFFFFF"/>
                </a:solidFill>
              </a:rPr>
              <a:t>Bees produce more than any other insect. Its composition is not consistent, depending on the sub-species of bee, the age of the wax, the climate whilst it was being produced. </a:t>
            </a:r>
          </a:p>
          <a:p>
            <a:r>
              <a:rPr lang="en-GB" sz="2000" dirty="0">
                <a:solidFill>
                  <a:srgbClr val="FFFFFF"/>
                </a:solidFill>
              </a:rPr>
              <a:t>The variation occurs mainly in the relative quantity of components rather than its actual chemical identity </a:t>
            </a:r>
          </a:p>
        </p:txBody>
      </p:sp>
    </p:spTree>
    <p:extLst>
      <p:ext uri="{BB962C8B-B14F-4D97-AF65-F5344CB8AC3E}">
        <p14:creationId xmlns:p14="http://schemas.microsoft.com/office/powerpoint/2010/main" val="374321949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2355EC-D8BC-4A02-873F-E579FCDA4B88}"/>
              </a:ext>
            </a:extLst>
          </p:cNvPr>
          <p:cNvSpPr>
            <a:spLocks noGrp="1"/>
          </p:cNvSpPr>
          <p:nvPr>
            <p:ph type="title"/>
          </p:nvPr>
        </p:nvSpPr>
        <p:spPr>
          <a:xfrm>
            <a:off x="640080" y="325369"/>
            <a:ext cx="4473096" cy="1956841"/>
          </a:xfrm>
        </p:spPr>
        <p:txBody>
          <a:bodyPr anchor="b">
            <a:normAutofit/>
          </a:bodyPr>
          <a:lstStyle/>
          <a:p>
            <a:r>
              <a:rPr lang="en-GB" sz="5400" dirty="0"/>
              <a:t>Who makes it ?</a:t>
            </a:r>
          </a:p>
        </p:txBody>
      </p:sp>
      <p:sp>
        <p:nvSpPr>
          <p:cNvPr id="7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3DC71D6-850D-44BA-A99C-492EF707307B}"/>
              </a:ext>
            </a:extLst>
          </p:cNvPr>
          <p:cNvSpPr>
            <a:spLocks noGrp="1"/>
          </p:cNvSpPr>
          <p:nvPr>
            <p:ph idx="1"/>
          </p:nvPr>
        </p:nvSpPr>
        <p:spPr>
          <a:xfrm>
            <a:off x="640080" y="2872899"/>
            <a:ext cx="4243589" cy="3320668"/>
          </a:xfrm>
        </p:spPr>
        <p:txBody>
          <a:bodyPr>
            <a:normAutofit lnSpcReduction="10000"/>
          </a:bodyPr>
          <a:lstStyle/>
          <a:p>
            <a:r>
              <a:rPr lang="en-GB" sz="2200" dirty="0"/>
              <a:t>Beeswax is produced by the young bees 12 to 20 days old. The peak of wax production is at 16 to 18 days. Bees at this age are well fed while on their hive duties.</a:t>
            </a:r>
          </a:p>
          <a:p>
            <a:r>
              <a:rPr lang="en-GB" sz="2200" dirty="0"/>
              <a:t> Bees collected from a swarm are energetic wax makers, they need a warm temperature about 35°C when they hang in clumps whilst producing the wax  </a:t>
            </a:r>
          </a:p>
        </p:txBody>
      </p:sp>
      <p:pic>
        <p:nvPicPr>
          <p:cNvPr id="2050" name="Picture 2" descr="Nurse bee feeding baby bees : r/pics">
            <a:extLst>
              <a:ext uri="{FF2B5EF4-FFF2-40B4-BE49-F238E27FC236}">
                <a16:creationId xmlns:a16="http://schemas.microsoft.com/office/drawing/2014/main" id="{19973DFB-6FF6-4EB4-9955-B4E7F45303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 r="180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637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D6D42E-683E-48F3-BFF3-56986BEC7CE2}"/>
              </a:ext>
            </a:extLst>
          </p:cNvPr>
          <p:cNvSpPr>
            <a:spLocks noGrp="1"/>
          </p:cNvSpPr>
          <p:nvPr>
            <p:ph type="title"/>
          </p:nvPr>
        </p:nvSpPr>
        <p:spPr>
          <a:xfrm>
            <a:off x="6981826" y="951287"/>
            <a:ext cx="4391024" cy="1323439"/>
          </a:xfrm>
        </p:spPr>
        <p:txBody>
          <a:bodyPr anchor="t">
            <a:normAutofit/>
          </a:bodyPr>
          <a:lstStyle/>
          <a:p>
            <a:r>
              <a:rPr lang="en-GB" sz="4000" dirty="0">
                <a:solidFill>
                  <a:schemeClr val="bg1"/>
                </a:solidFill>
              </a:rPr>
              <a:t>How do the bees produce it ?</a:t>
            </a:r>
          </a:p>
        </p:txBody>
      </p:sp>
      <p:pic>
        <p:nvPicPr>
          <p:cNvPr id="3074" name="Picture 2">
            <a:extLst>
              <a:ext uri="{FF2B5EF4-FFF2-40B4-BE49-F238E27FC236}">
                <a16:creationId xmlns:a16="http://schemas.microsoft.com/office/drawing/2014/main" id="{5E12216A-5EB1-4406-AC5D-6017DFECA5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34" r="1" b="3735"/>
          <a:stretch/>
        </p:blipFill>
        <p:spPr bwMode="auto">
          <a:xfrm>
            <a:off x="827088" y="1498600"/>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93" name="Group 192">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194" name="Freeform: Shape 19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5" name="Freeform: Shape 194">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E28AAEEF-3047-4403-9660-EC37BAB884AC}"/>
              </a:ext>
            </a:extLst>
          </p:cNvPr>
          <p:cNvSpPr>
            <a:spLocks noGrp="1"/>
          </p:cNvSpPr>
          <p:nvPr>
            <p:ph idx="1"/>
          </p:nvPr>
        </p:nvSpPr>
        <p:spPr>
          <a:xfrm>
            <a:off x="6981826" y="2444621"/>
            <a:ext cx="4391024" cy="3383780"/>
          </a:xfrm>
        </p:spPr>
        <p:txBody>
          <a:bodyPr>
            <a:noAutofit/>
          </a:bodyPr>
          <a:lstStyle/>
          <a:p>
            <a:r>
              <a:rPr lang="en-GB" sz="1800" dirty="0">
                <a:solidFill>
                  <a:schemeClr val="bg1">
                    <a:alpha val="80000"/>
                  </a:schemeClr>
                </a:solidFill>
              </a:rPr>
              <a:t>Bees consume nectar and honey with a little pollen to produce wax,  in their abdomens in segments 4 to 7, the building blocks pass through gaps between  four pairs of thickened cells of wax glands called </a:t>
            </a:r>
            <a:r>
              <a:rPr lang="en-GB" sz="1800" dirty="0" err="1">
                <a:solidFill>
                  <a:schemeClr val="bg1">
                    <a:alpha val="80000"/>
                  </a:schemeClr>
                </a:solidFill>
              </a:rPr>
              <a:t>benocytes</a:t>
            </a:r>
            <a:r>
              <a:rPr lang="en-GB" sz="1800" dirty="0">
                <a:solidFill>
                  <a:schemeClr val="bg1">
                    <a:alpha val="80000"/>
                  </a:schemeClr>
                </a:solidFill>
              </a:rPr>
              <a:t> cells to make lipoproteins, this then moves to the outside of the body through openings in a membrane called a “</a:t>
            </a:r>
            <a:r>
              <a:rPr lang="en-GB" sz="1800" i="1" dirty="0">
                <a:solidFill>
                  <a:schemeClr val="bg1">
                    <a:alpha val="80000"/>
                  </a:schemeClr>
                </a:solidFill>
              </a:rPr>
              <a:t>wax mirror</a:t>
            </a:r>
            <a:r>
              <a:rPr lang="en-GB" sz="1800" dirty="0">
                <a:solidFill>
                  <a:schemeClr val="bg1">
                    <a:alpha val="80000"/>
                  </a:schemeClr>
                </a:solidFill>
              </a:rPr>
              <a:t>”. Once outside of the body the wax hardens and forms a transparent flake which quickly whitens. This flake is removed by the bees back legs then passed to the mandibles where it's worked and shaped as needed </a:t>
            </a:r>
          </a:p>
        </p:txBody>
      </p:sp>
    </p:spTree>
    <p:extLst>
      <p:ext uri="{BB962C8B-B14F-4D97-AF65-F5344CB8AC3E}">
        <p14:creationId xmlns:p14="http://schemas.microsoft.com/office/powerpoint/2010/main" val="2952337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B7C579-10ED-4F55-B0B8-755BD8DBD183}"/>
              </a:ext>
            </a:extLst>
          </p:cNvPr>
          <p:cNvSpPr>
            <a:spLocks noGrp="1"/>
          </p:cNvSpPr>
          <p:nvPr>
            <p:ph type="title"/>
          </p:nvPr>
        </p:nvSpPr>
        <p:spPr>
          <a:xfrm>
            <a:off x="6981825" y="1641752"/>
            <a:ext cx="4391024" cy="1323439"/>
          </a:xfrm>
        </p:spPr>
        <p:txBody>
          <a:bodyPr anchor="t">
            <a:normAutofit/>
          </a:bodyPr>
          <a:lstStyle/>
          <a:p>
            <a:r>
              <a:rPr lang="en-GB" sz="4000">
                <a:solidFill>
                  <a:schemeClr val="bg1"/>
                </a:solidFill>
              </a:rPr>
              <a:t>Appearance </a:t>
            </a:r>
          </a:p>
        </p:txBody>
      </p:sp>
      <p:pic>
        <p:nvPicPr>
          <p:cNvPr id="4098" name="Picture 2">
            <a:extLst>
              <a:ext uri="{FF2B5EF4-FFF2-40B4-BE49-F238E27FC236}">
                <a16:creationId xmlns:a16="http://schemas.microsoft.com/office/drawing/2014/main" id="{6E403F5C-408F-48CF-BDEF-BCC18CA746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77" r="4531"/>
          <a:stretch/>
        </p:blipFill>
        <p:spPr bwMode="auto">
          <a:xfrm>
            <a:off x="827088" y="1498600"/>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73" name="Group 72">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74" name="Freeform: Shape 7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FC697AC7-65E9-4D6B-9F46-958C89BC4235}"/>
              </a:ext>
            </a:extLst>
          </p:cNvPr>
          <p:cNvSpPr>
            <a:spLocks noGrp="1"/>
          </p:cNvSpPr>
          <p:nvPr>
            <p:ph idx="1"/>
          </p:nvPr>
        </p:nvSpPr>
        <p:spPr>
          <a:xfrm>
            <a:off x="6981826" y="2360645"/>
            <a:ext cx="4391024" cy="4021494"/>
          </a:xfrm>
        </p:spPr>
        <p:txBody>
          <a:bodyPr>
            <a:normAutofit/>
          </a:bodyPr>
          <a:lstStyle/>
          <a:p>
            <a:r>
              <a:rPr lang="en-GB" sz="1800" dirty="0">
                <a:solidFill>
                  <a:schemeClr val="bg1">
                    <a:alpha val="80000"/>
                  </a:schemeClr>
                </a:solidFill>
              </a:rPr>
              <a:t>The new wax when drawn into a comb is a whitish colour, after manipulation it yellows from pollen it picks up. When it's used In brood comb cells the larval stages and their waste products cause the comb to darken to brown and then black </a:t>
            </a:r>
          </a:p>
          <a:p>
            <a:r>
              <a:rPr lang="en-GB" sz="1800" dirty="0">
                <a:solidFill>
                  <a:schemeClr val="bg1">
                    <a:alpha val="80000"/>
                  </a:schemeClr>
                </a:solidFill>
              </a:rPr>
              <a:t>Making wax uses lots of nectar and honey and a little pollen for protein. </a:t>
            </a:r>
          </a:p>
          <a:p>
            <a:r>
              <a:rPr lang="en-GB" sz="1800" dirty="0" err="1">
                <a:solidFill>
                  <a:schemeClr val="bg1">
                    <a:alpha val="80000"/>
                  </a:schemeClr>
                </a:solidFill>
              </a:rPr>
              <a:t>Whitcombs</a:t>
            </a:r>
            <a:r>
              <a:rPr lang="en-GB" sz="1800" dirty="0">
                <a:solidFill>
                  <a:schemeClr val="bg1">
                    <a:alpha val="80000"/>
                  </a:schemeClr>
                </a:solidFill>
              </a:rPr>
              <a:t> 1946 experiment suggested that 6.6 to 8.8 kilogrammes of honey yielded 1Kg of wax, the BBKA Guide suggests 5 litres  of honey were consumed to make a Standard National frame of comb </a:t>
            </a:r>
          </a:p>
        </p:txBody>
      </p:sp>
    </p:spTree>
    <p:extLst>
      <p:ext uri="{BB962C8B-B14F-4D97-AF65-F5344CB8AC3E}">
        <p14:creationId xmlns:p14="http://schemas.microsoft.com/office/powerpoint/2010/main" val="1898779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8522-16C5-498E-97FD-5BF691A5B246}"/>
              </a:ext>
            </a:extLst>
          </p:cNvPr>
          <p:cNvSpPr>
            <a:spLocks noGrp="1"/>
          </p:cNvSpPr>
          <p:nvPr>
            <p:ph type="title"/>
          </p:nvPr>
        </p:nvSpPr>
        <p:spPr>
          <a:xfrm>
            <a:off x="6438448" y="122190"/>
            <a:ext cx="5259707" cy="1325563"/>
          </a:xfrm>
        </p:spPr>
        <p:txBody>
          <a:bodyPr>
            <a:normAutofit/>
          </a:bodyPr>
          <a:lstStyle/>
          <a:p>
            <a:r>
              <a:rPr lang="en-GB" dirty="0"/>
              <a:t>Physical Properties </a:t>
            </a:r>
          </a:p>
        </p:txBody>
      </p:sp>
      <p:sp>
        <p:nvSpPr>
          <p:cNvPr id="73" name="Freeform: Shape 72">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124" name="Picture 4" descr="Bees Wax Beeswax Raw and Unpurified As it Comes Out of Hive, Melted and  Broken into Pieces or Bits, in a Form of Heap or Stock Photo - Image of  bits, balm:">
            <a:extLst>
              <a:ext uri="{FF2B5EF4-FFF2-40B4-BE49-F238E27FC236}">
                <a16:creationId xmlns:a16="http://schemas.microsoft.com/office/drawing/2014/main" id="{08663EF0-1838-4B42-BE0F-4EADF4902C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74" r="282" b="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0C00AA-3673-424D-89CB-52FC1246F028}"/>
              </a:ext>
            </a:extLst>
          </p:cNvPr>
          <p:cNvSpPr>
            <a:spLocks noGrp="1"/>
          </p:cNvSpPr>
          <p:nvPr>
            <p:ph idx="1"/>
          </p:nvPr>
        </p:nvSpPr>
        <p:spPr>
          <a:xfrm>
            <a:off x="5685151" y="1276507"/>
            <a:ext cx="5863721" cy="5254922"/>
          </a:xfrm>
        </p:spPr>
        <p:txBody>
          <a:bodyPr anchor="t">
            <a:normAutofit fontScale="92500" lnSpcReduction="20000"/>
          </a:bodyPr>
          <a:lstStyle/>
          <a:p>
            <a:r>
              <a:rPr lang="en-GB" sz="1800" dirty="0"/>
              <a:t>Although beeswax </a:t>
            </a:r>
            <a:r>
              <a:rPr lang="en-GB" sz="1800" dirty="0" err="1"/>
              <a:t>iproperties</a:t>
            </a:r>
            <a:r>
              <a:rPr lang="en-GB" sz="1800" dirty="0"/>
              <a:t> aren’t uniform it contains about 300 different organic compounds </a:t>
            </a:r>
          </a:p>
          <a:p>
            <a:r>
              <a:rPr lang="en-GB" sz="1800" dirty="0"/>
              <a:t>Melting point is 63.8 °C</a:t>
            </a:r>
          </a:p>
          <a:p>
            <a:r>
              <a:rPr lang="en-GB" sz="1800" dirty="0"/>
              <a:t>Solidifies at 63 °C</a:t>
            </a:r>
          </a:p>
          <a:p>
            <a:r>
              <a:rPr lang="en-GB" sz="1800" dirty="0"/>
              <a:t>Flashpoint 242-250°C</a:t>
            </a:r>
          </a:p>
          <a:p>
            <a:r>
              <a:rPr lang="en-GB" sz="1800" dirty="0"/>
              <a:t> Workable 32-35 °C</a:t>
            </a:r>
          </a:p>
          <a:p>
            <a:r>
              <a:rPr lang="en-GB" sz="1800" dirty="0"/>
              <a:t>Specific Gravity 0.95 </a:t>
            </a:r>
          </a:p>
          <a:p>
            <a:r>
              <a:rPr lang="en-GB" sz="1800" dirty="0"/>
              <a:t>Density 0.963 - less dense than water</a:t>
            </a:r>
          </a:p>
          <a:p>
            <a:r>
              <a:rPr lang="en-GB" sz="1800" dirty="0"/>
              <a:t> It's brittle when cold and the fracture is dry and granular odour honey like </a:t>
            </a:r>
          </a:p>
          <a:p>
            <a:r>
              <a:rPr lang="en-GB" sz="1800" dirty="0"/>
              <a:t>Plastic at 30-35°C </a:t>
            </a:r>
          </a:p>
          <a:p>
            <a:r>
              <a:rPr lang="en-GB" sz="1800" dirty="0"/>
              <a:t>Reacts with air at room temperature to produce a whitish bloom which has a crystalline structure and has a melting point of 38.8°C</a:t>
            </a:r>
          </a:p>
          <a:p>
            <a:r>
              <a:rPr lang="en-GB" sz="1800" dirty="0"/>
              <a:t>Reacts with alkalis to form by saponification, soap, hard water (which contains calcium salts) will react with beeswax to make soap</a:t>
            </a:r>
          </a:p>
          <a:p>
            <a:r>
              <a:rPr lang="en-GB" sz="1800" dirty="0"/>
              <a:t>Insoluble in water, slightly soluble in alcohol and completely soluble in mineral, vegetable oils and other organic solvents </a:t>
            </a:r>
          </a:p>
          <a:p>
            <a:r>
              <a:rPr lang="en-GB" sz="1800" dirty="0"/>
              <a:t>When liquid wax solidifies it shrinks 10% </a:t>
            </a:r>
          </a:p>
        </p:txBody>
      </p:sp>
    </p:spTree>
    <p:extLst>
      <p:ext uri="{BB962C8B-B14F-4D97-AF65-F5344CB8AC3E}">
        <p14:creationId xmlns:p14="http://schemas.microsoft.com/office/powerpoint/2010/main" val="190267606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83E59">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4837946-16E0-4421-A726-B3BEB5598472}"/>
              </a:ext>
            </a:extLst>
          </p:cNvPr>
          <p:cNvSpPr>
            <a:spLocks noGrp="1"/>
          </p:cNvSpPr>
          <p:nvPr>
            <p:ph type="title"/>
          </p:nvPr>
        </p:nvSpPr>
        <p:spPr>
          <a:xfrm>
            <a:off x="524256" y="491260"/>
            <a:ext cx="6594189" cy="1625210"/>
          </a:xfrm>
        </p:spPr>
        <p:txBody>
          <a:bodyPr>
            <a:normAutofit/>
          </a:bodyPr>
          <a:lstStyle/>
          <a:p>
            <a:r>
              <a:rPr lang="en-GB">
                <a:solidFill>
                  <a:srgbClr val="FFFFFF"/>
                </a:solidFill>
              </a:rPr>
              <a:t>What is Beeswax? </a:t>
            </a:r>
          </a:p>
        </p:txBody>
      </p:sp>
      <p:pic>
        <p:nvPicPr>
          <p:cNvPr id="6146" name="Picture 2">
            <a:extLst>
              <a:ext uri="{FF2B5EF4-FFF2-40B4-BE49-F238E27FC236}">
                <a16:creationId xmlns:a16="http://schemas.microsoft.com/office/drawing/2014/main" id="{4786F82A-EC58-4B36-B13D-E529A0F536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3" r="2269" b="-3"/>
          <a:stretch/>
        </p:blipFill>
        <p:spPr bwMode="auto">
          <a:xfrm>
            <a:off x="327547" y="2454903"/>
            <a:ext cx="7058306" cy="4080254"/>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99F94C-551F-4FA1-83E6-879170ABC61F}"/>
              </a:ext>
            </a:extLst>
          </p:cNvPr>
          <p:cNvSpPr>
            <a:spLocks noGrp="1"/>
          </p:cNvSpPr>
          <p:nvPr>
            <p:ph idx="1"/>
          </p:nvPr>
        </p:nvSpPr>
        <p:spPr>
          <a:xfrm>
            <a:off x="7996136" y="321732"/>
            <a:ext cx="3671607" cy="6137434"/>
          </a:xfrm>
        </p:spPr>
        <p:txBody>
          <a:bodyPr anchor="ctr">
            <a:normAutofit/>
          </a:bodyPr>
          <a:lstStyle/>
          <a:p>
            <a:r>
              <a:rPr lang="en-GB" sz="1400" dirty="0">
                <a:solidFill>
                  <a:srgbClr val="FFFFFF"/>
                </a:solidFill>
              </a:rPr>
              <a:t>Beeswax is mainly a hydrocarbon, long repeating chains of Hydrogen and Carbon atoms joined together, there's about 300 different organic chemicals in beeswax </a:t>
            </a:r>
          </a:p>
          <a:p>
            <a:r>
              <a:rPr lang="en-GB" sz="1400" dirty="0">
                <a:solidFill>
                  <a:srgbClr val="FFFFFF"/>
                </a:solidFill>
              </a:rPr>
              <a:t>As the chains get longer the compound becomes more solid </a:t>
            </a:r>
          </a:p>
          <a:p>
            <a:r>
              <a:rPr lang="en-GB" sz="1400" dirty="0">
                <a:solidFill>
                  <a:srgbClr val="FFFFFF"/>
                </a:solidFill>
              </a:rPr>
              <a:t>When hydrocarbons contain oxygen then they are acids and alcohols </a:t>
            </a:r>
          </a:p>
          <a:p>
            <a:r>
              <a:rPr lang="en-GB" sz="1400" dirty="0">
                <a:solidFill>
                  <a:srgbClr val="FFFFFF"/>
                </a:solidFill>
              </a:rPr>
              <a:t>when acids and alcohols react they form esters</a:t>
            </a:r>
          </a:p>
          <a:p>
            <a:r>
              <a:rPr lang="en-GB" sz="1400" dirty="0">
                <a:solidFill>
                  <a:srgbClr val="FFFFFF"/>
                </a:solidFill>
              </a:rPr>
              <a:t>Hydrocarbons 14 %</a:t>
            </a:r>
          </a:p>
          <a:p>
            <a:r>
              <a:rPr lang="en-GB" sz="1400" dirty="0">
                <a:solidFill>
                  <a:srgbClr val="FFFFFF"/>
                </a:solidFill>
              </a:rPr>
              <a:t>Acids 12 %</a:t>
            </a:r>
          </a:p>
          <a:p>
            <a:r>
              <a:rPr lang="en-GB" sz="1400" dirty="0">
                <a:solidFill>
                  <a:srgbClr val="FFFFFF"/>
                </a:solidFill>
              </a:rPr>
              <a:t>Esters 60  %</a:t>
            </a:r>
          </a:p>
          <a:p>
            <a:pPr marL="0" indent="0">
              <a:buNone/>
            </a:pPr>
            <a:r>
              <a:rPr lang="en-GB" sz="1400" dirty="0">
                <a:solidFill>
                  <a:srgbClr val="FFFFFF"/>
                </a:solidFill>
              </a:rPr>
              <a:t>Average Chemical Properties</a:t>
            </a:r>
          </a:p>
          <a:p>
            <a:r>
              <a:rPr lang="en-GB" sz="1400" dirty="0">
                <a:solidFill>
                  <a:srgbClr val="FFFFFF"/>
                </a:solidFill>
              </a:rPr>
              <a:t>Hydrocarbons  16%</a:t>
            </a:r>
          </a:p>
          <a:p>
            <a:r>
              <a:rPr lang="en-GB" sz="1400" dirty="0">
                <a:solidFill>
                  <a:srgbClr val="FFFFFF"/>
                </a:solidFill>
              </a:rPr>
              <a:t>Monohydric Alcohols -</a:t>
            </a:r>
            <a:r>
              <a:rPr lang="en-GB" sz="1400" dirty="0" err="1">
                <a:solidFill>
                  <a:srgbClr val="FFFFFF"/>
                </a:solidFill>
              </a:rPr>
              <a:t>Myricil</a:t>
            </a:r>
            <a:r>
              <a:rPr lang="en-GB" sz="1400" dirty="0">
                <a:solidFill>
                  <a:srgbClr val="FFFFFF"/>
                </a:solidFill>
              </a:rPr>
              <a:t> alcohol  31%</a:t>
            </a:r>
          </a:p>
          <a:p>
            <a:r>
              <a:rPr lang="en-GB" sz="1400" dirty="0">
                <a:solidFill>
                  <a:srgbClr val="FFFFFF"/>
                </a:solidFill>
              </a:rPr>
              <a:t>Diols -Cerotic acid 3%</a:t>
            </a:r>
          </a:p>
          <a:p>
            <a:r>
              <a:rPr lang="en-GB" sz="1400" dirty="0">
                <a:solidFill>
                  <a:srgbClr val="FFFFFF"/>
                </a:solidFill>
              </a:rPr>
              <a:t>Fatty Acids 31%</a:t>
            </a:r>
          </a:p>
          <a:p>
            <a:r>
              <a:rPr lang="en-GB" sz="1400" dirty="0">
                <a:solidFill>
                  <a:srgbClr val="FFFFFF"/>
                </a:solidFill>
              </a:rPr>
              <a:t>Hydroxy acids  13%</a:t>
            </a:r>
          </a:p>
          <a:p>
            <a:r>
              <a:rPr lang="en-GB" sz="1400" dirty="0">
                <a:solidFill>
                  <a:srgbClr val="FFFFFF"/>
                </a:solidFill>
              </a:rPr>
              <a:t>Others, Plant Pigments Propolis, Pollen 6%</a:t>
            </a:r>
          </a:p>
          <a:p>
            <a:endParaRPr lang="en-GB" sz="1100" dirty="0">
              <a:solidFill>
                <a:srgbClr val="FFFFFF"/>
              </a:solidFill>
            </a:endParaRPr>
          </a:p>
        </p:txBody>
      </p:sp>
    </p:spTree>
    <p:extLst>
      <p:ext uri="{BB962C8B-B14F-4D97-AF65-F5344CB8AC3E}">
        <p14:creationId xmlns:p14="http://schemas.microsoft.com/office/powerpoint/2010/main" val="218745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781AFCA8-9E35-47F0-B47D-7FA41CBA0B31}"/>
              </a:ext>
            </a:extLst>
          </p:cNvPr>
          <p:cNvSpPr>
            <a:spLocks noGrp="1"/>
          </p:cNvSpPr>
          <p:nvPr>
            <p:ph type="title"/>
          </p:nvPr>
        </p:nvSpPr>
        <p:spPr>
          <a:xfrm>
            <a:off x="838200" y="448721"/>
            <a:ext cx="4707671" cy="1225650"/>
          </a:xfrm>
        </p:spPr>
        <p:txBody>
          <a:bodyPr anchor="b">
            <a:normAutofit/>
          </a:bodyPr>
          <a:lstStyle/>
          <a:p>
            <a:r>
              <a:rPr lang="en-GB" sz="3800">
                <a:solidFill>
                  <a:schemeClr val="bg1"/>
                </a:solidFill>
              </a:rPr>
              <a:t>Preparation  of Beeswax </a:t>
            </a:r>
          </a:p>
        </p:txBody>
      </p:sp>
      <p:cxnSp>
        <p:nvCxnSpPr>
          <p:cNvPr id="75" name="Straight Connector 7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92077A1-0816-479B-BCE2-CB1E96DE50E5}"/>
              </a:ext>
            </a:extLst>
          </p:cNvPr>
          <p:cNvSpPr>
            <a:spLocks noGrp="1"/>
          </p:cNvSpPr>
          <p:nvPr>
            <p:ph idx="1"/>
          </p:nvPr>
        </p:nvSpPr>
        <p:spPr>
          <a:xfrm>
            <a:off x="897769" y="1909192"/>
            <a:ext cx="4586513" cy="3647710"/>
          </a:xfrm>
        </p:spPr>
        <p:txBody>
          <a:bodyPr>
            <a:normAutofit/>
          </a:bodyPr>
          <a:lstStyle/>
          <a:p>
            <a:r>
              <a:rPr lang="en-GB" sz="1300" dirty="0">
                <a:solidFill>
                  <a:schemeClr val="bg1"/>
                </a:solidFill>
              </a:rPr>
              <a:t>The wax garnered from </a:t>
            </a:r>
            <a:r>
              <a:rPr lang="en-GB" sz="1300" dirty="0" err="1">
                <a:solidFill>
                  <a:schemeClr val="bg1"/>
                </a:solidFill>
              </a:rPr>
              <a:t>cappings</a:t>
            </a:r>
            <a:r>
              <a:rPr lang="en-GB" sz="1300" dirty="0">
                <a:solidFill>
                  <a:schemeClr val="bg1"/>
                </a:solidFill>
              </a:rPr>
              <a:t> removed by the bees gives the cleanest beeswax for competition entry and when filtered with fine muslin and cooled very slowly to allow air bubbles to release will form blocks of very pure wax </a:t>
            </a:r>
          </a:p>
          <a:p>
            <a:r>
              <a:rPr lang="en-GB" sz="1300" dirty="0">
                <a:solidFill>
                  <a:schemeClr val="bg1"/>
                </a:solidFill>
              </a:rPr>
              <a:t>Wax resulting from hive manipulations melted by a flameless heat and strained can be part exchanged for new foundation </a:t>
            </a:r>
          </a:p>
          <a:p>
            <a:r>
              <a:rPr lang="en-GB" sz="1300" dirty="0">
                <a:solidFill>
                  <a:schemeClr val="bg1"/>
                </a:solidFill>
              </a:rPr>
              <a:t>Beeswax can be collected and purified by hot water extraction or steam extraction </a:t>
            </a:r>
          </a:p>
          <a:p>
            <a:r>
              <a:rPr lang="en-GB" sz="1300" dirty="0">
                <a:solidFill>
                  <a:schemeClr val="bg1"/>
                </a:solidFill>
              </a:rPr>
              <a:t>Commercial rendering and filtration of beeswax can remove pollen and some of the discoloration from old brood comb wax </a:t>
            </a:r>
          </a:p>
          <a:p>
            <a:r>
              <a:rPr lang="en-GB" sz="1300" dirty="0">
                <a:solidFill>
                  <a:schemeClr val="bg1"/>
                </a:solidFill>
              </a:rPr>
              <a:t>Beeswax can be contaminated with </a:t>
            </a:r>
            <a:r>
              <a:rPr lang="en-GB" sz="1300" dirty="0" err="1">
                <a:solidFill>
                  <a:schemeClr val="bg1"/>
                </a:solidFill>
              </a:rPr>
              <a:t>Paenibacillus</a:t>
            </a:r>
            <a:r>
              <a:rPr lang="en-GB" sz="1300" dirty="0">
                <a:solidFill>
                  <a:schemeClr val="bg1"/>
                </a:solidFill>
              </a:rPr>
              <a:t> larvae ( causes American Foulbrood) these spores can only be killed by heating to 120°C for 30 mins under pressure of 1400hPa(1.4Bar),  </a:t>
            </a:r>
            <a:r>
              <a:rPr lang="en-GB" sz="1300" dirty="0" err="1">
                <a:solidFill>
                  <a:schemeClr val="bg1"/>
                </a:solidFill>
              </a:rPr>
              <a:t>acarides</a:t>
            </a:r>
            <a:r>
              <a:rPr lang="en-GB" sz="1300" dirty="0">
                <a:solidFill>
                  <a:schemeClr val="bg1"/>
                </a:solidFill>
              </a:rPr>
              <a:t>( from pesticides) naphthalene and benzene (hydrocarbons)</a:t>
            </a:r>
          </a:p>
        </p:txBody>
      </p:sp>
      <p:cxnSp>
        <p:nvCxnSpPr>
          <p:cNvPr id="77" name="Straight Connector 7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170" name="Picture 2" descr="How to Render and Clean Beeswax - Homestead How-To">
            <a:extLst>
              <a:ext uri="{FF2B5EF4-FFF2-40B4-BE49-F238E27FC236}">
                <a16:creationId xmlns:a16="http://schemas.microsoft.com/office/drawing/2014/main" id="{40B86834-1DE1-415B-B4D4-D86FB388CC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1" r="1" b="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124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5F3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9EA0134-8187-45E7-B09F-1712E1D765DA}"/>
              </a:ext>
            </a:extLst>
          </p:cNvPr>
          <p:cNvSpPr>
            <a:spLocks noGrp="1"/>
          </p:cNvSpPr>
          <p:nvPr>
            <p:ph type="title"/>
          </p:nvPr>
        </p:nvSpPr>
        <p:spPr>
          <a:xfrm>
            <a:off x="524256" y="491260"/>
            <a:ext cx="6594189" cy="1625210"/>
          </a:xfrm>
        </p:spPr>
        <p:txBody>
          <a:bodyPr>
            <a:normAutofit/>
          </a:bodyPr>
          <a:lstStyle/>
          <a:p>
            <a:r>
              <a:rPr lang="en-GB">
                <a:solidFill>
                  <a:srgbClr val="FFFFFF"/>
                </a:solidFill>
              </a:rPr>
              <a:t>Uses of Beeswax </a:t>
            </a:r>
          </a:p>
        </p:txBody>
      </p:sp>
      <p:pic>
        <p:nvPicPr>
          <p:cNvPr id="8196" name="Picture 4">
            <a:extLst>
              <a:ext uri="{FF2B5EF4-FFF2-40B4-BE49-F238E27FC236}">
                <a16:creationId xmlns:a16="http://schemas.microsoft.com/office/drawing/2014/main" id="{04158E53-74AB-4984-AD06-39A958CF55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00" r="18398" b="-1"/>
          <a:stretch/>
        </p:blipFill>
        <p:spPr bwMode="auto">
          <a:xfrm>
            <a:off x="327546" y="2454903"/>
            <a:ext cx="3442801" cy="408025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a:extLst>
              <a:ext uri="{FF2B5EF4-FFF2-40B4-BE49-F238E27FC236}">
                <a16:creationId xmlns:a16="http://schemas.microsoft.com/office/drawing/2014/main" id="{0BC05718-CD2A-4AC8-ACC5-07E0E68BEA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727" b="4"/>
          <a:stretch/>
        </p:blipFill>
        <p:spPr bwMode="auto">
          <a:xfrm>
            <a:off x="3942260" y="2454901"/>
            <a:ext cx="3442803" cy="4080255"/>
          </a:xfrm>
          <a:prstGeom prst="rect">
            <a:avLst/>
          </a:prstGeom>
          <a:noFill/>
          <a:extLst>
            <a:ext uri="{909E8E84-426E-40DD-AFC4-6F175D3DCCD1}">
              <a14:hiddenFill xmlns:a14="http://schemas.microsoft.com/office/drawing/2010/main">
                <a:solidFill>
                  <a:srgbClr val="FFFFFF"/>
                </a:solidFill>
              </a14:hiddenFill>
            </a:ext>
          </a:extLst>
        </p:spPr>
      </p:pic>
      <p:sp>
        <p:nvSpPr>
          <p:cNvPr id="93" name="Rectangle 9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5EC359F-9E5A-4CE4-91EF-07F25F603E70}"/>
              </a:ext>
            </a:extLst>
          </p:cNvPr>
          <p:cNvSpPr>
            <a:spLocks noGrp="1"/>
          </p:cNvSpPr>
          <p:nvPr>
            <p:ph idx="1"/>
          </p:nvPr>
        </p:nvSpPr>
        <p:spPr>
          <a:xfrm>
            <a:off x="7957973" y="763523"/>
            <a:ext cx="3511296" cy="5330952"/>
          </a:xfrm>
        </p:spPr>
        <p:txBody>
          <a:bodyPr anchor="ctr">
            <a:normAutofit/>
          </a:bodyPr>
          <a:lstStyle/>
          <a:p>
            <a:r>
              <a:rPr lang="en-GB" sz="1300" dirty="0">
                <a:solidFill>
                  <a:srgbClr val="FFFFFF"/>
                </a:solidFill>
              </a:rPr>
              <a:t>Few mammals can digest beeswax, the Bushman of the Kalahari (San People) are rare to have enzymes in their gut which can digest beeswax </a:t>
            </a:r>
          </a:p>
          <a:p>
            <a:r>
              <a:rPr lang="en-GB" sz="1300" dirty="0">
                <a:solidFill>
                  <a:srgbClr val="FFFFFF"/>
                </a:solidFill>
              </a:rPr>
              <a:t>Beeswax is one of the earliest plastics used by mankind and has been used by Neolithic humans as dental fillings </a:t>
            </a:r>
          </a:p>
          <a:p>
            <a:r>
              <a:rPr lang="en-GB" sz="1300" dirty="0">
                <a:solidFill>
                  <a:srgbClr val="FFFFFF"/>
                </a:solidFill>
              </a:rPr>
              <a:t>it was used by the Egyptians for encaustic painting on their mummies </a:t>
            </a:r>
          </a:p>
          <a:p>
            <a:r>
              <a:rPr lang="en-GB" sz="1300" dirty="0">
                <a:solidFill>
                  <a:srgbClr val="FFFFFF"/>
                </a:solidFill>
              </a:rPr>
              <a:t>The Romans used it as a surface on wax tablets with which to write on </a:t>
            </a:r>
          </a:p>
          <a:p>
            <a:r>
              <a:rPr lang="en-GB" sz="1300" dirty="0">
                <a:solidFill>
                  <a:srgbClr val="FFFFFF"/>
                </a:solidFill>
              </a:rPr>
              <a:t>For sealing sewing thread and cordage also for waxing moustaches. </a:t>
            </a:r>
          </a:p>
          <a:p>
            <a:r>
              <a:rPr lang="en-GB" sz="1300" dirty="0">
                <a:solidFill>
                  <a:srgbClr val="FFFFFF"/>
                </a:solidFill>
              </a:rPr>
              <a:t>It is used to control bleeding in bone surgery and as a resist in batik </a:t>
            </a:r>
          </a:p>
          <a:p>
            <a:r>
              <a:rPr lang="en-GB" sz="1300" dirty="0">
                <a:solidFill>
                  <a:srgbClr val="FFFFFF"/>
                </a:solidFill>
              </a:rPr>
              <a:t>When it is mixed with pine rosin it makes a strong glue, often used in squeezeboxes </a:t>
            </a:r>
          </a:p>
          <a:p>
            <a:r>
              <a:rPr lang="en-GB" sz="1300" dirty="0">
                <a:solidFill>
                  <a:srgbClr val="FFFFFF"/>
                </a:solidFill>
              </a:rPr>
              <a:t>Cheeses can be coated in it </a:t>
            </a:r>
          </a:p>
          <a:p>
            <a:r>
              <a:rPr lang="en-GB" sz="1300" dirty="0">
                <a:solidFill>
                  <a:srgbClr val="FFFFFF"/>
                </a:solidFill>
              </a:rPr>
              <a:t>Most ancient bronzes were made using Lost Wax Casting method of modelling and casting</a:t>
            </a:r>
          </a:p>
          <a:p>
            <a:r>
              <a:rPr lang="en-GB" sz="1300" dirty="0">
                <a:solidFill>
                  <a:srgbClr val="FFFFFF"/>
                </a:solidFill>
              </a:rPr>
              <a:t>It’s E number is E901</a:t>
            </a:r>
          </a:p>
          <a:p>
            <a:endParaRPr lang="en-GB" sz="1300" dirty="0">
              <a:solidFill>
                <a:srgbClr val="FFFFFF"/>
              </a:solidFill>
            </a:endParaRPr>
          </a:p>
        </p:txBody>
      </p:sp>
    </p:spTree>
    <p:extLst>
      <p:ext uri="{BB962C8B-B14F-4D97-AF65-F5344CB8AC3E}">
        <p14:creationId xmlns:p14="http://schemas.microsoft.com/office/powerpoint/2010/main" val="3715714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Prayer candle Orthodox candles Blessed candles image 1">
            <a:extLst>
              <a:ext uri="{FF2B5EF4-FFF2-40B4-BE49-F238E27FC236}">
                <a16:creationId xmlns:a16="http://schemas.microsoft.com/office/drawing/2014/main" id="{803ECFF4-79D4-46A7-B1F3-2AE364E81C84}"/>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13826" b="138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1B27F6D-4C7A-4422-87DD-E22F91F6BB93}"/>
              </a:ext>
            </a:extLst>
          </p:cNvPr>
          <p:cNvSpPr>
            <a:spLocks noGrp="1"/>
          </p:cNvSpPr>
          <p:nvPr>
            <p:ph type="title"/>
          </p:nvPr>
        </p:nvSpPr>
        <p:spPr>
          <a:xfrm>
            <a:off x="841249" y="941832"/>
            <a:ext cx="10506456" cy="2057400"/>
          </a:xfrm>
        </p:spPr>
        <p:txBody>
          <a:bodyPr anchor="b">
            <a:normAutofit/>
          </a:bodyPr>
          <a:lstStyle/>
          <a:p>
            <a:r>
              <a:rPr lang="en-GB" sz="5000"/>
              <a:t>Candles </a:t>
            </a:r>
          </a:p>
        </p:txBody>
      </p:sp>
      <p:sp>
        <p:nvSpPr>
          <p:cNvPr id="137" name="Rectangle 13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9" name="Rectangle 13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5DC3B05-8438-4E7D-8636-B78F8AC43750}"/>
              </a:ext>
            </a:extLst>
          </p:cNvPr>
          <p:cNvSpPr>
            <a:spLocks noGrp="1"/>
          </p:cNvSpPr>
          <p:nvPr>
            <p:ph idx="1"/>
          </p:nvPr>
        </p:nvSpPr>
        <p:spPr>
          <a:xfrm>
            <a:off x="841248" y="3259490"/>
            <a:ext cx="10506456" cy="2912710"/>
          </a:xfrm>
        </p:spPr>
        <p:txBody>
          <a:bodyPr>
            <a:normAutofit/>
          </a:bodyPr>
          <a:lstStyle/>
          <a:p>
            <a:r>
              <a:rPr lang="en-GB" sz="2000" dirty="0"/>
              <a:t>Candles have been made from beeswax for thousands of years, it burns cleanly and as the wax has a high melting point it burns brightly and slowly </a:t>
            </a:r>
          </a:p>
          <a:p>
            <a:r>
              <a:rPr lang="en-GB" sz="2000" dirty="0"/>
              <a:t>It's usually mixed with paraffin wax (48-68°C melting point) as its melting point is higher ( 63.8°C) so candles burn brighter with a beautiful warm glow. </a:t>
            </a:r>
          </a:p>
          <a:p>
            <a:r>
              <a:rPr lang="en-GB" sz="2000" dirty="0"/>
              <a:t>Beeswax/paraffin wax mix candles are more resistant to warping and are much cheaper to produce .</a:t>
            </a:r>
          </a:p>
          <a:p>
            <a:r>
              <a:rPr lang="en-GB" sz="2000" dirty="0"/>
              <a:t>In 1517 Henry VIII paid 43 shillings for his Kings Candle at Walsingham- that’s between £1700 and £15600 now (depending on calculation methods) this would have been a pure bees wax candle.</a:t>
            </a:r>
          </a:p>
        </p:txBody>
      </p:sp>
    </p:spTree>
    <p:extLst>
      <p:ext uri="{BB962C8B-B14F-4D97-AF65-F5344CB8AC3E}">
        <p14:creationId xmlns:p14="http://schemas.microsoft.com/office/powerpoint/2010/main" val="92879695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TotalTime>
  <Words>999</Words>
  <Application>Microsoft Office PowerPoint</Application>
  <PresentationFormat>Widescreen</PresentationFormat>
  <Paragraphs>65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Constituents and Properties of Beeswax </vt:lpstr>
      <vt:lpstr>What is it ?</vt:lpstr>
      <vt:lpstr>Who makes it ?</vt:lpstr>
      <vt:lpstr>How do the bees produce it ?</vt:lpstr>
      <vt:lpstr>Appearance </vt:lpstr>
      <vt:lpstr>Physical Properties </vt:lpstr>
      <vt:lpstr>What is Beeswax? </vt:lpstr>
      <vt:lpstr>Preparation  of Beeswax </vt:lpstr>
      <vt:lpstr>Uses of Beeswax </vt:lpstr>
      <vt:lpstr>Candles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Constituents and Properties of Beeswax </dc:title>
  <dc:creator>red fuller</dc:creator>
  <cp:lastModifiedBy>hector fuller</cp:lastModifiedBy>
  <cp:revision>1</cp:revision>
  <dcterms:created xsi:type="dcterms:W3CDTF">2021-12-02T12:21:41Z</dcterms:created>
  <dcterms:modified xsi:type="dcterms:W3CDTF">2021-12-04T10:38:31Z</dcterms:modified>
</cp:coreProperties>
</file>