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CCB8E-C0B7-4472-B718-BE8246809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AFE083-904A-4668-89D2-1FF7F2D2E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F92AB-95B7-4D84-8372-E87C8071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296D3-6F6D-4546-8C4A-AA0A830BC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39A98-5792-4AF7-928C-A27A14E52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90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8CEFA-4E85-49D2-8315-9B7A39E7C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3850-A7B2-44B3-AF9A-D4F806A44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330E1-E7E5-4F04-965A-151285DCD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23D22-83C7-4FD1-9EB7-9E47EC1D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5D0FC-E7A3-4046-9840-4ED5E53CA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41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E499D-FE4E-4566-9203-9F42D43EF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0ADBB-3A57-49AB-9C19-CF20F80CE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9042B-E1C4-4600-A50A-14478492D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6F082-BFA1-4A9B-8E96-8D191F96E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1C8C0-8BDB-482F-9AAE-E9C0D0DFA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725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A28D3-1554-47A9-ABAE-5291E70B2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DC2E9-1F4E-4C94-B5BF-2344C7DA0B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EA5D78-6579-4879-9E61-9463EAC80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F43E48-D894-4F00-9EE2-DAE949A4D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F2D27-9947-4D96-A183-2D409168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3EE86-3AA4-4220-A206-00F8D63BE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855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0892F-F909-482F-B621-3A77F594B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28CA5-5A53-49B6-A268-98453B02C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2B451-7E77-4E37-82AC-4C260B60A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A0AB82-3C2E-4B49-818A-3ED59F0538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C2B456-49F3-4A81-A54C-715E0C8037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E9D368-AA30-420E-957B-98B38A7CA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820273-9AAA-446C-91DF-3004EEEFB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54AF0F-8515-4796-85B1-9B428222D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20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427F1-91AC-4B66-B5E0-B7CDBE5BC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B1C0AB-C706-4CE4-9FDC-DF5F08784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2D7DE2-AD39-4B9A-A902-9DF94AB0A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06BE1D-3BE9-4555-921D-DF3BED95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183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348128-D94A-43BE-A0ED-2216DE9DE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076A1E-7A3A-4B47-8C22-AF701F23F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CCE1E6-4178-4FE3-BC83-8FB758037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81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D3ED7-1A29-4992-9CBE-DF05FDDB8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BAAE4-1CBC-4782-BD9E-B7DC77507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976C3-2D2C-444C-BBE4-5C8600E04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544B1-624F-4535-A673-32DB51234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4F9455-8B10-40DB-A0F6-CF5E6C60E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2D433-3BC7-4C1D-AC73-C1C9F7892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54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9611B-6EC6-403C-88BF-0636D4A7C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2688E7-5F74-4B4C-BF76-6053974698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588BA-1057-4811-96F7-E347E230B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BDFC6-CFA0-4439-9041-8CBEEC8E6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190C5-B8A2-4108-B91E-B56165FEA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F2A9C-04FA-4EDB-82F2-1395CD82C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786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7DC5B-6E12-471B-AA2E-A9C6D4F38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9C90E-151D-4DD1-96F7-8BF0BE263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FD458-EDAB-47AB-9D89-A8ED14156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594C3-CFD9-4351-A956-F5CF559B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87882-DE89-4FD0-A877-A77B18AC8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90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D9C70B-3923-4F34-A0DE-2C8ACE6E38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0E81A0-0B69-4A1F-B30B-073AA6C85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BBA9A-EBCF-4A93-815D-6A892BBBE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DD17C-D43A-4FB3-8855-2E555AEA2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F644A-E376-4E72-BD91-5AFCB1F2E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8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D937E1-08ED-48C1-87AB-DCE2A393F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D94EF-20B4-4CC0-8967-350117F89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71027-FE5D-486E-96FA-B5E997B1C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5A4A-E202-468E-9025-27878E4791CC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FA20B-B555-4AE4-9C3D-D2DFFD303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8014C-0FC2-4340-ABAC-B5849ECF1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A6875-3C86-4420-A0F6-1D1D123CB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55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7DB20-4455-400A-8513-7FC9B9BC1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5" y="4522156"/>
            <a:ext cx="5609222" cy="1363215"/>
          </a:xfrm>
        </p:spPr>
        <p:txBody>
          <a:bodyPr anchor="t">
            <a:normAutofit/>
          </a:bodyPr>
          <a:lstStyle/>
          <a:p>
            <a:pPr algn="l"/>
            <a:r>
              <a:rPr lang="en-GB" sz="4800" b="1"/>
              <a:t>Module 2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845BB-767B-4B4F-B284-A6FE92CF8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4296" y="3780825"/>
            <a:ext cx="5609219" cy="741331"/>
          </a:xfrm>
        </p:spPr>
        <p:txBody>
          <a:bodyPr anchor="b">
            <a:normAutofit/>
          </a:bodyPr>
          <a:lstStyle/>
          <a:p>
            <a:pPr algn="l"/>
            <a:r>
              <a:rPr lang="en-GB" sz="2000" b="1"/>
              <a:t>Session 10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FA766D-3260-4E0A-9E7F-A2C93DFF1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6518"/>
            <a:ext cx="4100079" cy="6194580"/>
          </a:xfrm>
          <a:custGeom>
            <a:avLst/>
            <a:gdLst>
              <a:gd name="connsiteX0" fmla="*/ 1002789 w 4100079"/>
              <a:gd name="connsiteY0" fmla="*/ 0 h 6194580"/>
              <a:gd name="connsiteX1" fmla="*/ 4100079 w 4100079"/>
              <a:gd name="connsiteY1" fmla="*/ 3097290 h 6194580"/>
              <a:gd name="connsiteX2" fmla="*/ 1002789 w 4100079"/>
              <a:gd name="connsiteY2" fmla="*/ 6194580 h 6194580"/>
              <a:gd name="connsiteX3" fmla="*/ 81750 w 4100079"/>
              <a:gd name="connsiteY3" fmla="*/ 6055332 h 6194580"/>
              <a:gd name="connsiteX4" fmla="*/ 0 w 4100079"/>
              <a:gd name="connsiteY4" fmla="*/ 6025411 h 6194580"/>
              <a:gd name="connsiteX5" fmla="*/ 0 w 4100079"/>
              <a:gd name="connsiteY5" fmla="*/ 169169 h 6194580"/>
              <a:gd name="connsiteX6" fmla="*/ 81750 w 4100079"/>
              <a:gd name="connsiteY6" fmla="*/ 139248 h 6194580"/>
              <a:gd name="connsiteX7" fmla="*/ 1002789 w 4100079"/>
              <a:gd name="connsiteY7" fmla="*/ 0 h 619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0079" h="6194580">
                <a:moveTo>
                  <a:pt x="1002789" y="0"/>
                </a:moveTo>
                <a:cubicBezTo>
                  <a:pt x="2713375" y="0"/>
                  <a:pt x="4100079" y="1386704"/>
                  <a:pt x="4100079" y="3097290"/>
                </a:cubicBezTo>
                <a:cubicBezTo>
                  <a:pt x="4100079" y="4807876"/>
                  <a:pt x="2713375" y="6194580"/>
                  <a:pt x="1002789" y="6194580"/>
                </a:cubicBezTo>
                <a:cubicBezTo>
                  <a:pt x="682054" y="6194580"/>
                  <a:pt x="372706" y="6145829"/>
                  <a:pt x="81750" y="6055332"/>
                </a:cubicBezTo>
                <a:lnTo>
                  <a:pt x="0" y="6025411"/>
                </a:lnTo>
                <a:lnTo>
                  <a:pt x="0" y="169169"/>
                </a:lnTo>
                <a:lnTo>
                  <a:pt x="81750" y="139248"/>
                </a:lnTo>
                <a:cubicBezTo>
                  <a:pt x="372706" y="48751"/>
                  <a:pt x="682054" y="0"/>
                  <a:pt x="100278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570459-407F-4C12-91A6-ABDDD83DFA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28" r="10557" b="-2"/>
          <a:stretch/>
        </p:blipFill>
        <p:spPr>
          <a:xfrm>
            <a:off x="20" y="413156"/>
            <a:ext cx="3933420" cy="5861304"/>
          </a:xfrm>
          <a:custGeom>
            <a:avLst/>
            <a:gdLst/>
            <a:ahLst/>
            <a:cxnLst/>
            <a:rect l="l" t="t" r="r" b="b"/>
            <a:pathLst>
              <a:path w="3933440" h="5861304">
                <a:moveTo>
                  <a:pt x="1002788" y="0"/>
                </a:moveTo>
                <a:cubicBezTo>
                  <a:pt x="2621342" y="0"/>
                  <a:pt x="3933440" y="1312098"/>
                  <a:pt x="3933440" y="2930652"/>
                </a:cubicBezTo>
                <a:cubicBezTo>
                  <a:pt x="3933440" y="4549206"/>
                  <a:pt x="2621342" y="5861304"/>
                  <a:pt x="1002788" y="5861304"/>
                </a:cubicBezTo>
                <a:cubicBezTo>
                  <a:pt x="699309" y="5861304"/>
                  <a:pt x="406604" y="5815176"/>
                  <a:pt x="131302" y="5729548"/>
                </a:cubicBezTo>
                <a:lnTo>
                  <a:pt x="0" y="5681491"/>
                </a:lnTo>
                <a:lnTo>
                  <a:pt x="0" y="179814"/>
                </a:lnTo>
                <a:lnTo>
                  <a:pt x="131302" y="131756"/>
                </a:lnTo>
                <a:cubicBezTo>
                  <a:pt x="406604" y="46129"/>
                  <a:pt x="699309" y="0"/>
                  <a:pt x="1002788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B435A06-5FFD-4CF8-BE06-3796EC420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3543" y="0"/>
            <a:ext cx="3566160" cy="3159748"/>
          </a:xfrm>
          <a:custGeom>
            <a:avLst/>
            <a:gdLst>
              <a:gd name="connsiteX0" fmla="*/ 649888 w 3566160"/>
              <a:gd name="connsiteY0" fmla="*/ 0 h 3159748"/>
              <a:gd name="connsiteX1" fmla="*/ 2916273 w 3566160"/>
              <a:gd name="connsiteY1" fmla="*/ 0 h 3159748"/>
              <a:gd name="connsiteX2" fmla="*/ 2917285 w 3566160"/>
              <a:gd name="connsiteY2" fmla="*/ 757 h 3159748"/>
              <a:gd name="connsiteX3" fmla="*/ 3566160 w 3566160"/>
              <a:gd name="connsiteY3" fmla="*/ 1376668 h 3159748"/>
              <a:gd name="connsiteX4" fmla="*/ 1783080 w 3566160"/>
              <a:gd name="connsiteY4" fmla="*/ 3159748 h 3159748"/>
              <a:gd name="connsiteX5" fmla="*/ 0 w 3566160"/>
              <a:gd name="connsiteY5" fmla="*/ 1376668 h 3159748"/>
              <a:gd name="connsiteX6" fmla="*/ 648876 w 3566160"/>
              <a:gd name="connsiteY6" fmla="*/ 757 h 315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6160" h="3159748">
                <a:moveTo>
                  <a:pt x="649888" y="0"/>
                </a:moveTo>
                <a:lnTo>
                  <a:pt x="2916273" y="0"/>
                </a:lnTo>
                <a:lnTo>
                  <a:pt x="2917285" y="757"/>
                </a:lnTo>
                <a:cubicBezTo>
                  <a:pt x="3313569" y="327800"/>
                  <a:pt x="3566160" y="822736"/>
                  <a:pt x="3566160" y="1376668"/>
                </a:cubicBezTo>
                <a:cubicBezTo>
                  <a:pt x="3566160" y="2361436"/>
                  <a:pt x="2767848" y="3159748"/>
                  <a:pt x="1783080" y="3159748"/>
                </a:cubicBezTo>
                <a:cubicBezTo>
                  <a:pt x="798312" y="3159748"/>
                  <a:pt x="0" y="2361436"/>
                  <a:pt x="0" y="1376668"/>
                </a:cubicBezTo>
                <a:cubicBezTo>
                  <a:pt x="0" y="822736"/>
                  <a:pt x="252591" y="327800"/>
                  <a:pt x="648876" y="7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E6BC84-785F-434E-9636-1660226652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46" r="2164" b="-2"/>
          <a:stretch/>
        </p:blipFill>
        <p:spPr>
          <a:xfrm>
            <a:off x="4518135" y="10"/>
            <a:ext cx="3236976" cy="2995146"/>
          </a:xfrm>
          <a:custGeom>
            <a:avLst/>
            <a:gdLst/>
            <a:ahLst/>
            <a:cxnLst/>
            <a:rect l="l" t="t" r="r" b="b"/>
            <a:pathLst>
              <a:path w="3236976" h="2995156">
                <a:moveTo>
                  <a:pt x="770517" y="0"/>
                </a:moveTo>
                <a:lnTo>
                  <a:pt x="2466460" y="0"/>
                </a:lnTo>
                <a:lnTo>
                  <a:pt x="2523400" y="34592"/>
                </a:lnTo>
                <a:cubicBezTo>
                  <a:pt x="2953921" y="325446"/>
                  <a:pt x="3236976" y="818002"/>
                  <a:pt x="3236976" y="1376668"/>
                </a:cubicBezTo>
                <a:cubicBezTo>
                  <a:pt x="3236976" y="2270534"/>
                  <a:pt x="2512354" y="2995156"/>
                  <a:pt x="1618488" y="2995156"/>
                </a:cubicBezTo>
                <a:cubicBezTo>
                  <a:pt x="724622" y="2995156"/>
                  <a:pt x="0" y="2270534"/>
                  <a:pt x="0" y="1376668"/>
                </a:cubicBezTo>
                <a:cubicBezTo>
                  <a:pt x="0" y="818002"/>
                  <a:pt x="283056" y="325446"/>
                  <a:pt x="713576" y="34592"/>
                </a:cubicBezTo>
                <a:close/>
              </a:path>
            </a:pathLst>
          </a:cu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E10DA6E-C3FF-4539-BF84-4775BB7EC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4396" y="2042"/>
            <a:ext cx="3387604" cy="4183848"/>
          </a:xfrm>
          <a:custGeom>
            <a:avLst/>
            <a:gdLst>
              <a:gd name="connsiteX0" fmla="*/ 420128 w 3387604"/>
              <a:gd name="connsiteY0" fmla="*/ 0 h 4183848"/>
              <a:gd name="connsiteX1" fmla="*/ 3387604 w 3387604"/>
              <a:gd name="connsiteY1" fmla="*/ 0 h 4183848"/>
              <a:gd name="connsiteX2" fmla="*/ 3387604 w 3387604"/>
              <a:gd name="connsiteY2" fmla="*/ 4101530 h 4183848"/>
              <a:gd name="connsiteX3" fmla="*/ 3283372 w 3387604"/>
              <a:gd name="connsiteY3" fmla="*/ 4128330 h 4183848"/>
              <a:gd name="connsiteX4" fmla="*/ 2732648 w 3387604"/>
              <a:gd name="connsiteY4" fmla="*/ 4183848 h 4183848"/>
              <a:gd name="connsiteX5" fmla="*/ 0 w 3387604"/>
              <a:gd name="connsiteY5" fmla="*/ 1451200 h 4183848"/>
              <a:gd name="connsiteX6" fmla="*/ 329816 w 3387604"/>
              <a:gd name="connsiteY6" fmla="*/ 148658 h 4183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87604" h="4183848">
                <a:moveTo>
                  <a:pt x="420128" y="0"/>
                </a:moveTo>
                <a:lnTo>
                  <a:pt x="3387604" y="0"/>
                </a:lnTo>
                <a:lnTo>
                  <a:pt x="3387604" y="4101530"/>
                </a:lnTo>
                <a:lnTo>
                  <a:pt x="3283372" y="4128330"/>
                </a:lnTo>
                <a:cubicBezTo>
                  <a:pt x="3105483" y="4164732"/>
                  <a:pt x="2921298" y="4183848"/>
                  <a:pt x="2732648" y="4183848"/>
                </a:cubicBezTo>
                <a:cubicBezTo>
                  <a:pt x="1223448" y="4183848"/>
                  <a:pt x="0" y="2960400"/>
                  <a:pt x="0" y="1451200"/>
                </a:cubicBezTo>
                <a:cubicBezTo>
                  <a:pt x="0" y="979575"/>
                  <a:pt x="119477" y="535856"/>
                  <a:pt x="329816" y="14865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081C0B-250C-4DD1-8533-E8BEE733B2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638" r="21415"/>
          <a:stretch/>
        </p:blipFill>
        <p:spPr>
          <a:xfrm>
            <a:off x="8967592" y="2042"/>
            <a:ext cx="3224421" cy="4020664"/>
          </a:xfrm>
          <a:custGeom>
            <a:avLst/>
            <a:gdLst/>
            <a:ahLst/>
            <a:cxnLst/>
            <a:rect l="l" t="t" r="r" b="b"/>
            <a:pathLst>
              <a:path w="3224421" h="4020664">
                <a:moveTo>
                  <a:pt x="449733" y="0"/>
                </a:moveTo>
                <a:lnTo>
                  <a:pt x="3224421" y="0"/>
                </a:lnTo>
                <a:lnTo>
                  <a:pt x="3224421" y="3933205"/>
                </a:lnTo>
                <a:lnTo>
                  <a:pt x="3087301" y="3968462"/>
                </a:lnTo>
                <a:cubicBezTo>
                  <a:pt x="2920035" y="4002689"/>
                  <a:pt x="2746849" y="4020664"/>
                  <a:pt x="2569464" y="4020664"/>
                </a:cubicBezTo>
                <a:cubicBezTo>
                  <a:pt x="1150388" y="4020664"/>
                  <a:pt x="0" y="2870276"/>
                  <a:pt x="0" y="1451200"/>
                </a:cubicBezTo>
                <a:cubicBezTo>
                  <a:pt x="0" y="919047"/>
                  <a:pt x="161773" y="424677"/>
                  <a:pt x="438824" y="1458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27897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2FF871-E5CE-4EC6-A18F-AA22CEC94003}"/>
              </a:ext>
            </a:extLst>
          </p:cNvPr>
          <p:cNvSpPr txBox="1"/>
          <p:nvPr/>
        </p:nvSpPr>
        <p:spPr>
          <a:xfrm>
            <a:off x="1429305" y="248575"/>
            <a:ext cx="9090734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NOV 2017</a:t>
            </a:r>
          </a:p>
          <a:p>
            <a:r>
              <a:rPr lang="en-GB" sz="2000" dirty="0"/>
              <a:t>Q1 What does a beekeeper use a refractometer for? …………………………………………………………. </a:t>
            </a:r>
          </a:p>
          <a:p>
            <a:r>
              <a:rPr lang="en-GB" sz="2000" dirty="0"/>
              <a:t>Q2 How will a clover flower indicate that it has been pollinated? ………………………………………………………………………… </a:t>
            </a:r>
          </a:p>
          <a:p>
            <a:r>
              <a:rPr lang="en-GB" sz="2000" dirty="0"/>
              <a:t>Q3 What is metheglin? ……………………………………………………………………………………………. </a:t>
            </a:r>
          </a:p>
          <a:p>
            <a:r>
              <a:rPr lang="en-GB" sz="2000" dirty="0"/>
              <a:t>Q4 Name two types of honey extractor. ………………………………………………………………………… </a:t>
            </a:r>
          </a:p>
          <a:p>
            <a:r>
              <a:rPr lang="en-GB" sz="2000" dirty="0"/>
              <a:t>Q5 What sort of plastic should honey storage buckets be made of? ………………………………………………………………………… </a:t>
            </a:r>
          </a:p>
          <a:p>
            <a:r>
              <a:rPr lang="en-GB" sz="2000" dirty="0"/>
              <a:t>Q6 Name a factor which can affect nectar secretion in a plant. ……………………………………………… </a:t>
            </a:r>
          </a:p>
          <a:p>
            <a:r>
              <a:rPr lang="en-GB" sz="2000" dirty="0"/>
              <a:t>Q7 What is the maximum permissible water content for heather (</a:t>
            </a:r>
            <a:r>
              <a:rPr lang="en-GB" sz="2000" dirty="0" err="1"/>
              <a:t>Calluna</a:t>
            </a:r>
            <a:r>
              <a:rPr lang="en-GB" sz="2000" dirty="0"/>
              <a:t>) honey? ………………………………………………………………... </a:t>
            </a:r>
          </a:p>
          <a:p>
            <a:r>
              <a:rPr lang="en-GB" sz="2000" dirty="0"/>
              <a:t>Q8 In what does a worker bee transport pollen back to the hive? …………………………………………… </a:t>
            </a:r>
          </a:p>
          <a:p>
            <a:r>
              <a:rPr lang="en-GB" sz="2000" dirty="0"/>
              <a:t>Q9 What does the Schade scale measure? …………………………………………………………………….</a:t>
            </a:r>
          </a:p>
          <a:p>
            <a:r>
              <a:rPr lang="en-GB" sz="2000" dirty="0"/>
              <a:t> Q10 What is the name given to the black dross that is produced when the wax from used frames is melted? …………………………………………………….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763500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131AFA-ED45-430A-991D-3E28B763E9F9}"/>
              </a:ext>
            </a:extLst>
          </p:cNvPr>
          <p:cNvSpPr txBox="1"/>
          <p:nvPr/>
        </p:nvSpPr>
        <p:spPr>
          <a:xfrm>
            <a:off x="1065320" y="568171"/>
            <a:ext cx="9481352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lphaLcParenBoth"/>
            </a:pPr>
            <a:r>
              <a:rPr lang="en-GB" sz="2800" dirty="0"/>
              <a:t>List the characteristics of honey bees and honey bee colonies which make them good pollinators. 6 </a:t>
            </a:r>
          </a:p>
          <a:p>
            <a:endParaRPr lang="en-GB" sz="2800" dirty="0"/>
          </a:p>
          <a:p>
            <a:r>
              <a:rPr lang="en-GB" sz="2800" dirty="0"/>
              <a:t>(b) Distinguish between pollination and fertilisation. 2 </a:t>
            </a:r>
          </a:p>
          <a:p>
            <a:endParaRPr lang="en-GB" sz="2800" dirty="0"/>
          </a:p>
          <a:p>
            <a:r>
              <a:rPr lang="en-GB" sz="2800" dirty="0"/>
              <a:t>(c) How do each of the flowers of forget-me-not, horse chestnut and clover indicate to bees that, having been successfully pollinated, their visits are no longer required? 3 </a:t>
            </a:r>
          </a:p>
          <a:p>
            <a:endParaRPr lang="en-GB" sz="2800" dirty="0"/>
          </a:p>
          <a:p>
            <a:r>
              <a:rPr lang="en-GB" sz="2800" dirty="0"/>
              <a:t>(d) What are nectar guides and what is the significance of the spectrum of vision of honey bees? 4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Q11 March 2016</a:t>
            </a:r>
          </a:p>
        </p:txBody>
      </p:sp>
    </p:spTree>
    <p:extLst>
      <p:ext uri="{BB962C8B-B14F-4D97-AF65-F5344CB8AC3E}">
        <p14:creationId xmlns:p14="http://schemas.microsoft.com/office/powerpoint/2010/main" val="397867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AD85B-95ED-43A0-B43C-DCBB37CA9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3162"/>
          </a:xfrm>
        </p:spPr>
        <p:txBody>
          <a:bodyPr/>
          <a:lstStyle/>
          <a:p>
            <a:r>
              <a:rPr lang="en-GB" b="1" dirty="0"/>
              <a:t>Physical Properties of Honey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3E7EB-7342-49DF-9B5E-A98D43AB0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375"/>
            <a:ext cx="10515600" cy="5338654"/>
          </a:xfrm>
        </p:spPr>
        <p:txBody>
          <a:bodyPr>
            <a:normAutofit fontScale="25000" lnSpcReduction="20000"/>
          </a:bodyPr>
          <a:lstStyle/>
          <a:p>
            <a:r>
              <a:rPr lang="en-GB" sz="9600" b="1" dirty="0"/>
              <a:t>Specific Gravity</a:t>
            </a:r>
          </a:p>
          <a:p>
            <a:pPr marL="0" indent="0">
              <a:buNone/>
            </a:pPr>
            <a:r>
              <a:rPr lang="en-GB" sz="8000" dirty="0"/>
              <a:t>                                             </a:t>
            </a:r>
            <a:r>
              <a:rPr lang="en-GB" sz="9600" dirty="0"/>
              <a:t>Varies with sugar content but is affected by temperature. Easier to use a hydrometer</a:t>
            </a:r>
          </a:p>
          <a:p>
            <a:r>
              <a:rPr lang="en-GB" sz="9600" b="1" dirty="0"/>
              <a:t>Refractive Index:</a:t>
            </a:r>
          </a:p>
          <a:p>
            <a:pPr marL="0" indent="0">
              <a:buNone/>
            </a:pPr>
            <a:r>
              <a:rPr lang="en-GB" sz="9600" dirty="0"/>
              <a:t>                                              Use of the refractometer</a:t>
            </a:r>
          </a:p>
          <a:p>
            <a:r>
              <a:rPr lang="en-GB" sz="9600" b="1" dirty="0"/>
              <a:t>Electrical Conductivity: </a:t>
            </a:r>
          </a:p>
          <a:p>
            <a:pPr marL="0" indent="0">
              <a:buNone/>
            </a:pPr>
            <a:r>
              <a:rPr lang="en-GB" sz="9600" dirty="0"/>
              <a:t>                                                 indicator of botanical origin:-</a:t>
            </a:r>
          </a:p>
          <a:p>
            <a:pPr marL="0" indent="0">
              <a:buNone/>
            </a:pPr>
            <a:r>
              <a:rPr lang="en-GB" sz="9600" dirty="0"/>
              <a:t> Blossom and blossom and honeydew should have</a:t>
            </a:r>
            <a:r>
              <a:rPr lang="en-GB" sz="9600" b="1" dirty="0"/>
              <a:t> less </a:t>
            </a:r>
            <a:r>
              <a:rPr lang="en-GB" sz="9600" dirty="0"/>
              <a:t>than 0.8mS/cm </a:t>
            </a:r>
          </a:p>
          <a:p>
            <a:pPr marL="0" indent="0">
              <a:buNone/>
            </a:pPr>
            <a:r>
              <a:rPr lang="en-GB" sz="9600" dirty="0"/>
              <a:t>Honeydew and Chestnut </a:t>
            </a:r>
            <a:r>
              <a:rPr lang="en-GB" sz="9600" b="1" dirty="0"/>
              <a:t>more </a:t>
            </a:r>
            <a:r>
              <a:rPr lang="en-GB" sz="9600" dirty="0"/>
              <a:t>than 0.8mS/cm . Directly related to ash content</a:t>
            </a:r>
          </a:p>
          <a:p>
            <a:pPr marL="0" indent="0">
              <a:buNone/>
            </a:pPr>
            <a:r>
              <a:rPr lang="en-GB" sz="9600" dirty="0"/>
              <a:t>                                                     Some exceptions –    Erica, Leptospermum, </a:t>
            </a:r>
            <a:r>
              <a:rPr lang="en-GB" sz="9600" dirty="0" err="1"/>
              <a:t>Tilia</a:t>
            </a:r>
            <a:endParaRPr lang="en-GB" sz="9600" dirty="0"/>
          </a:p>
          <a:p>
            <a:endParaRPr lang="en-GB" sz="9600" dirty="0"/>
          </a:p>
          <a:p>
            <a:r>
              <a:rPr lang="en-GB" sz="9600" b="1" dirty="0"/>
              <a:t>Relative Density: </a:t>
            </a:r>
          </a:p>
          <a:p>
            <a:pPr marL="0" indent="0">
              <a:buNone/>
            </a:pPr>
            <a:r>
              <a:rPr lang="en-GB" sz="9600" dirty="0"/>
              <a:t>                                                  Measures sugar content / honey fraud</a:t>
            </a:r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412669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E2A349-1198-48E7-A5CA-D3AFF874C0BA}"/>
              </a:ext>
            </a:extLst>
          </p:cNvPr>
          <p:cNvSpPr txBox="1"/>
          <p:nvPr/>
        </p:nvSpPr>
        <p:spPr>
          <a:xfrm>
            <a:off x="1242873" y="603681"/>
            <a:ext cx="9206144" cy="8094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FF0000"/>
                </a:solidFill>
              </a:rPr>
              <a:t>Viscosity:  A measure of the resistance to flow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                              - reduces as temperature increases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                              - reduces as moisture increases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                              - important influence in handling</a:t>
            </a:r>
          </a:p>
          <a:p>
            <a:r>
              <a:rPr lang="en-GB" sz="3000" b="1" dirty="0">
                <a:solidFill>
                  <a:srgbClr val="FF0000"/>
                </a:solidFill>
              </a:rPr>
              <a:t>Hygroscopicity: </a:t>
            </a:r>
          </a:p>
          <a:p>
            <a:r>
              <a:rPr lang="en-GB" sz="3000" b="1" dirty="0">
                <a:solidFill>
                  <a:srgbClr val="FF0000"/>
                </a:solidFill>
              </a:rPr>
              <a:t>                                </a:t>
            </a:r>
            <a:r>
              <a:rPr lang="en-GB" sz="2800" b="1" dirty="0">
                <a:solidFill>
                  <a:srgbClr val="FF0000"/>
                </a:solidFill>
              </a:rPr>
              <a:t>- implications for processing and storage</a:t>
            </a:r>
            <a:endParaRPr lang="en-GB" sz="3200" b="1" dirty="0">
              <a:solidFill>
                <a:srgbClr val="FF0000"/>
              </a:solidFill>
            </a:endParaRPr>
          </a:p>
          <a:p>
            <a:r>
              <a:rPr lang="en-GB" sz="3000" b="1" dirty="0">
                <a:solidFill>
                  <a:srgbClr val="FF0000"/>
                </a:solidFill>
              </a:rPr>
              <a:t>Reaction to Heat: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                               </a:t>
            </a:r>
            <a:r>
              <a:rPr lang="en-GB" sz="2800" b="1" dirty="0">
                <a:solidFill>
                  <a:srgbClr val="FF0000"/>
                </a:solidFill>
              </a:rPr>
              <a:t>- ease of processing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                                   - dissolve crystallised honey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                                   - kill yeasts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Overheating             - HMF raised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                                    - enzyme activity reduces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                                    - loss of volatile oils / aroma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                                    - darkening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                                     </a:t>
            </a:r>
          </a:p>
          <a:p>
            <a:endParaRPr lang="en-GB" sz="2800" b="1" dirty="0">
              <a:solidFill>
                <a:srgbClr val="FF0000"/>
              </a:solidFill>
            </a:endParaRPr>
          </a:p>
          <a:p>
            <a:endParaRPr lang="en-GB" sz="2800" b="1" dirty="0">
              <a:solidFill>
                <a:srgbClr val="FF0000"/>
              </a:solidFill>
            </a:endParaRPr>
          </a:p>
          <a:p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812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1CD4A-1D7C-43B3-B353-22469D212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 Physical Properties of Honey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B1E4C-7B10-4DE1-B9BA-5E2D7129B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2017</a:t>
            </a:r>
          </a:p>
          <a:p>
            <a:r>
              <a:rPr lang="en-GB" dirty="0"/>
              <a:t>Q13 In relation to honey, write short notes on: </a:t>
            </a:r>
          </a:p>
          <a:p>
            <a:r>
              <a:rPr lang="en-GB" dirty="0"/>
              <a:t>(a) viscosity; 4 </a:t>
            </a:r>
          </a:p>
          <a:p>
            <a:r>
              <a:rPr lang="en-GB" dirty="0"/>
              <a:t>(b) specific gravity; 5</a:t>
            </a:r>
          </a:p>
          <a:p>
            <a:r>
              <a:rPr lang="en-GB" dirty="0"/>
              <a:t> (c) electrical conductivity. 6 </a:t>
            </a:r>
          </a:p>
        </p:txBody>
      </p:sp>
    </p:spTree>
    <p:extLst>
      <p:ext uri="{BB962C8B-B14F-4D97-AF65-F5344CB8AC3E}">
        <p14:creationId xmlns:p14="http://schemas.microsoft.com/office/powerpoint/2010/main" val="124439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BE5A1-2698-4979-A15C-088F32EC6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The Main Constituents and Physical Properties of Beeswax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3E6FF-9D28-412E-9CA3-EABB2D457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94" y="154154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Varies: depends on the bees, weather and time of year</a:t>
            </a:r>
          </a:p>
          <a:p>
            <a:pPr marL="0" indent="0">
              <a:buNone/>
            </a:pPr>
            <a:r>
              <a:rPr lang="en-GB" dirty="0"/>
              <a:t>Made of: </a:t>
            </a:r>
            <a:r>
              <a:rPr lang="en-GB" b="1" dirty="0" err="1"/>
              <a:t>myricyl</a:t>
            </a:r>
            <a:r>
              <a:rPr lang="en-GB" b="1" dirty="0"/>
              <a:t> palmitate</a:t>
            </a:r>
            <a:r>
              <a:rPr lang="en-GB" dirty="0"/>
              <a:t> – a chemical ester</a:t>
            </a:r>
          </a:p>
          <a:p>
            <a:pPr marL="0" indent="0">
              <a:buNone/>
            </a:pPr>
            <a:r>
              <a:rPr lang="en-GB" b="1" dirty="0"/>
              <a:t>4 main ingredients:-</a:t>
            </a:r>
          </a:p>
          <a:p>
            <a:r>
              <a:rPr lang="en-GB" b="1" dirty="0"/>
              <a:t>Esters 70%</a:t>
            </a:r>
          </a:p>
          <a:p>
            <a:r>
              <a:rPr lang="en-GB" b="1" dirty="0"/>
              <a:t>Alcohols 1%</a:t>
            </a:r>
          </a:p>
          <a:p>
            <a:r>
              <a:rPr lang="en-GB" b="1" dirty="0"/>
              <a:t>Acids  10%</a:t>
            </a:r>
          </a:p>
          <a:p>
            <a:r>
              <a:rPr lang="en-GB" b="1" dirty="0"/>
              <a:t>Hydrocarbons 13%</a:t>
            </a:r>
          </a:p>
        </p:txBody>
      </p:sp>
    </p:spTree>
    <p:extLst>
      <p:ext uri="{BB962C8B-B14F-4D97-AF65-F5344CB8AC3E}">
        <p14:creationId xmlns:p14="http://schemas.microsoft.com/office/powerpoint/2010/main" val="2348281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EF1243-D222-4F4B-B20D-FB5C40A1F681}"/>
              </a:ext>
            </a:extLst>
          </p:cNvPr>
          <p:cNvSpPr txBox="1"/>
          <p:nvPr/>
        </p:nvSpPr>
        <p:spPr>
          <a:xfrm>
            <a:off x="754602" y="-106531"/>
            <a:ext cx="9951868" cy="9941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/>
              <a:t>                </a:t>
            </a:r>
            <a:r>
              <a:rPr lang="en-GB" sz="3200" b="1" dirty="0"/>
              <a:t>Physical Properties of Beeswax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Solubility</a:t>
            </a:r>
          </a:p>
          <a:p>
            <a:r>
              <a:rPr lang="en-GB" sz="2800" dirty="0"/>
              <a:t>                  - insoluble in water</a:t>
            </a:r>
          </a:p>
          <a:p>
            <a:r>
              <a:rPr lang="en-GB" sz="2800" dirty="0"/>
              <a:t>                  - slightly soluble in alcohol</a:t>
            </a:r>
          </a:p>
          <a:p>
            <a:r>
              <a:rPr lang="en-GB" sz="2800" dirty="0"/>
              <a:t>                  -soluble in ether, chloroform, benzene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Colour</a:t>
            </a:r>
          </a:p>
          <a:p>
            <a:r>
              <a:rPr lang="en-GB" sz="2800" dirty="0"/>
              <a:t>                  - colourless as flakes white as solidifies             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Temperature</a:t>
            </a:r>
          </a:p>
          <a:p>
            <a:r>
              <a:rPr lang="en-GB" sz="2800" dirty="0"/>
              <a:t>                   - melts  62 ˚ =64 ˚</a:t>
            </a:r>
          </a:p>
          <a:p>
            <a:r>
              <a:rPr lang="en-GB" sz="2800" dirty="0"/>
              <a:t>                   - pliable 32 ˚ - 35 ˚</a:t>
            </a:r>
          </a:p>
          <a:p>
            <a:r>
              <a:rPr lang="en-GB" sz="2800" dirty="0"/>
              <a:t>                   - flashpoint 242 ˚ - 250 ˚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Relative Density - 0.96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Acidity -20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Reactivity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             - reacts with alkalis and hard water, saponification</a:t>
            </a:r>
          </a:p>
          <a:p>
            <a:r>
              <a:rPr lang="en-GB" sz="3200" dirty="0"/>
              <a:t>                  </a:t>
            </a:r>
          </a:p>
          <a:p>
            <a:endParaRPr lang="en-GB" sz="3600" b="1" dirty="0"/>
          </a:p>
          <a:p>
            <a:endParaRPr lang="en-GB" sz="3600" b="1" dirty="0"/>
          </a:p>
          <a:p>
            <a:endParaRPr lang="en-GB" sz="3600" b="1" dirty="0"/>
          </a:p>
          <a:p>
            <a:endParaRPr lang="en-GB" sz="3600" b="1" dirty="0"/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78849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4CAE2B-4377-48BC-9839-4B72365B60F9}"/>
              </a:ext>
            </a:extLst>
          </p:cNvPr>
          <p:cNvSpPr txBox="1"/>
          <p:nvPr/>
        </p:nvSpPr>
        <p:spPr>
          <a:xfrm>
            <a:off x="1032028" y="522860"/>
            <a:ext cx="9896383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Q14 (a) List the physical properties of beeswax. 5 </a:t>
            </a:r>
          </a:p>
          <a:p>
            <a:r>
              <a:rPr lang="en-GB" sz="2800" dirty="0"/>
              <a:t>(b) Outline how the wax from used combs and clean </a:t>
            </a:r>
            <a:r>
              <a:rPr lang="en-GB" sz="2800" dirty="0" err="1"/>
              <a:t>cappings</a:t>
            </a:r>
            <a:r>
              <a:rPr lang="en-GB" sz="2800" dirty="0"/>
              <a:t> can be recovered. 7 </a:t>
            </a:r>
          </a:p>
          <a:p>
            <a:r>
              <a:rPr lang="en-GB" sz="2800" dirty="0"/>
              <a:t>(c) List 3 uses of beeswax. 3</a:t>
            </a:r>
          </a:p>
          <a:p>
            <a:r>
              <a:rPr lang="en-GB" sz="2800" b="1" dirty="0"/>
              <a:t>March 17</a:t>
            </a:r>
          </a:p>
          <a:p>
            <a:endParaRPr lang="en-GB" sz="2800" dirty="0"/>
          </a:p>
          <a:p>
            <a:r>
              <a:rPr lang="en-GB" sz="2800" dirty="0"/>
              <a:t>Q14 (a) List 5 physical properties of beeswax, giving values where appropriate. 5</a:t>
            </a:r>
          </a:p>
          <a:p>
            <a:r>
              <a:rPr lang="en-GB" sz="2800" dirty="0"/>
              <a:t> (b) Describe briefly the process of recovering beeswax and usable honey from 10kg of wet </a:t>
            </a:r>
            <a:r>
              <a:rPr lang="en-GB" sz="2800" dirty="0" err="1"/>
              <a:t>cappings</a:t>
            </a:r>
            <a:r>
              <a:rPr lang="en-GB" sz="2800" dirty="0"/>
              <a:t>. The honey ending up in a bucket and the beeswax made into blocks suitable for exchange into sheets of foundation. Include temperatures in ˚C and approximate time durations. 10</a:t>
            </a:r>
          </a:p>
          <a:p>
            <a:r>
              <a:rPr lang="en-GB" sz="2800" b="1" dirty="0"/>
              <a:t>NOV 16</a:t>
            </a:r>
          </a:p>
          <a:p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69079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661</Words>
  <Application>Microsoft Office PowerPoint</Application>
  <PresentationFormat>Widescreen</PresentationFormat>
  <Paragraphs>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Module 2 </vt:lpstr>
      <vt:lpstr>PowerPoint Presentation</vt:lpstr>
      <vt:lpstr>PowerPoint Presentation</vt:lpstr>
      <vt:lpstr>Physical Properties of Honey</vt:lpstr>
      <vt:lpstr>PowerPoint Presentation</vt:lpstr>
      <vt:lpstr>The Physical Properties of Honey</vt:lpstr>
      <vt:lpstr>The Main Constituents and Physical Properties of Beeswax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 </dc:title>
  <dc:creator>Jane corcoran</dc:creator>
  <cp:lastModifiedBy>Jane corcoran</cp:lastModifiedBy>
  <cp:revision>6</cp:revision>
  <dcterms:created xsi:type="dcterms:W3CDTF">2021-12-02T13:06:52Z</dcterms:created>
  <dcterms:modified xsi:type="dcterms:W3CDTF">2021-12-02T21:04:56Z</dcterms:modified>
</cp:coreProperties>
</file>